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72" r:id="rId3"/>
    <p:sldId id="257" r:id="rId4"/>
    <p:sldId id="258" r:id="rId5"/>
    <p:sldId id="259" r:id="rId6"/>
    <p:sldId id="260" r:id="rId7"/>
    <p:sldId id="267" r:id="rId8"/>
    <p:sldId id="261" r:id="rId9"/>
    <p:sldId id="268" r:id="rId10"/>
    <p:sldId id="262" r:id="rId11"/>
    <p:sldId id="263" r:id="rId12"/>
    <p:sldId id="264" r:id="rId13"/>
    <p:sldId id="269" r:id="rId14"/>
    <p:sldId id="271" r:id="rId15"/>
    <p:sldId id="265" r:id="rId16"/>
    <p:sldId id="26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7" d="100"/>
          <a:sy n="67" d="100"/>
        </p:scale>
        <p:origin x="-102" y="-15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69A4AEE1-8ADC-4854-B1C7-BA83FE6E43F0}" type="datetimeFigureOut">
              <a:rPr lang="en-US" smtClean="0"/>
              <a:pPr/>
              <a:t>3/28/2011</a:t>
            </a:fld>
            <a:endParaRPr lang="en-US" dirty="0"/>
          </a:p>
        </p:txBody>
      </p:sp>
      <p:sp>
        <p:nvSpPr>
          <p:cNvPr id="16" name="Slide Number Placeholder 15"/>
          <p:cNvSpPr>
            <a:spLocks noGrp="1"/>
          </p:cNvSpPr>
          <p:nvPr>
            <p:ph type="sldNum" sz="quarter" idx="11"/>
          </p:nvPr>
        </p:nvSpPr>
        <p:spPr/>
        <p:txBody>
          <a:bodyPr/>
          <a:lstStyle/>
          <a:p>
            <a:fld id="{ECD3E6EE-5CC1-400D-81DA-DCD1CD43B2BC}"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A4AEE1-8ADC-4854-B1C7-BA83FE6E43F0}" type="datetimeFigureOut">
              <a:rPr lang="en-US" smtClean="0"/>
              <a:pPr/>
              <a:t>3/28/2011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D3E6EE-5CC1-400D-81DA-DCD1CD43B2B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A4AEE1-8ADC-4854-B1C7-BA83FE6E43F0}" type="datetimeFigureOut">
              <a:rPr lang="en-US" smtClean="0"/>
              <a:pPr/>
              <a:t>3/28/2011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D3E6EE-5CC1-400D-81DA-DCD1CD43B2B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69A4AEE1-8ADC-4854-B1C7-BA83FE6E43F0}" type="datetimeFigureOut">
              <a:rPr lang="en-US" smtClean="0"/>
              <a:pPr/>
              <a:t>3/28/2011</a:t>
            </a:fld>
            <a:endParaRPr lang="en-US" dirty="0"/>
          </a:p>
        </p:txBody>
      </p:sp>
      <p:sp>
        <p:nvSpPr>
          <p:cNvPr id="15" name="Slide Number Placeholder 14"/>
          <p:cNvSpPr>
            <a:spLocks noGrp="1"/>
          </p:cNvSpPr>
          <p:nvPr>
            <p:ph type="sldNum" sz="quarter" idx="15"/>
          </p:nvPr>
        </p:nvSpPr>
        <p:spPr/>
        <p:txBody>
          <a:bodyPr/>
          <a:lstStyle>
            <a:lvl1pPr algn="ctr">
              <a:defRPr/>
            </a:lvl1pPr>
          </a:lstStyle>
          <a:p>
            <a:fld id="{ECD3E6EE-5CC1-400D-81DA-DCD1CD43B2BC}"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9A4AEE1-8ADC-4854-B1C7-BA83FE6E43F0}" type="datetimeFigureOut">
              <a:rPr lang="en-US" smtClean="0"/>
              <a:pPr/>
              <a:t>3/28/2011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D3E6EE-5CC1-400D-81DA-DCD1CD43B2BC}"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9A4AEE1-8ADC-4854-B1C7-BA83FE6E43F0}" type="datetimeFigureOut">
              <a:rPr lang="en-US" smtClean="0"/>
              <a:pPr/>
              <a:t>3/28/2011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D3E6EE-5CC1-400D-81DA-DCD1CD43B2BC}"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ECD3E6EE-5CC1-400D-81DA-DCD1CD43B2BC}"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69A4AEE1-8ADC-4854-B1C7-BA83FE6E43F0}" type="datetimeFigureOut">
              <a:rPr lang="en-US" smtClean="0"/>
              <a:pPr/>
              <a:t>3/28/2011</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9A4AEE1-8ADC-4854-B1C7-BA83FE6E43F0}" type="datetimeFigureOut">
              <a:rPr lang="en-US" smtClean="0"/>
              <a:pPr/>
              <a:t>3/28/2011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D3E6EE-5CC1-400D-81DA-DCD1CD43B2BC}"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A4AEE1-8ADC-4854-B1C7-BA83FE6E43F0}" type="datetimeFigureOut">
              <a:rPr lang="en-US" smtClean="0"/>
              <a:pPr/>
              <a:t>3/28/2011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D3E6EE-5CC1-400D-81DA-DCD1CD43B2B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69A4AEE1-8ADC-4854-B1C7-BA83FE6E43F0}" type="datetimeFigureOut">
              <a:rPr lang="en-US" smtClean="0"/>
              <a:pPr/>
              <a:t>3/28/2011</a:t>
            </a:fld>
            <a:endParaRPr lang="en-US" dirty="0"/>
          </a:p>
        </p:txBody>
      </p:sp>
      <p:sp>
        <p:nvSpPr>
          <p:cNvPr id="9" name="Slide Number Placeholder 8"/>
          <p:cNvSpPr>
            <a:spLocks noGrp="1"/>
          </p:cNvSpPr>
          <p:nvPr>
            <p:ph type="sldNum" sz="quarter" idx="15"/>
          </p:nvPr>
        </p:nvSpPr>
        <p:spPr/>
        <p:txBody>
          <a:bodyPr/>
          <a:lstStyle/>
          <a:p>
            <a:fld id="{ECD3E6EE-5CC1-400D-81DA-DCD1CD43B2BC}"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69A4AEE1-8ADC-4854-B1C7-BA83FE6E43F0}" type="datetimeFigureOut">
              <a:rPr lang="en-US" smtClean="0"/>
              <a:pPr/>
              <a:t>3/28/2011</a:t>
            </a:fld>
            <a:endParaRPr lang="en-US" dirty="0"/>
          </a:p>
        </p:txBody>
      </p:sp>
      <p:sp>
        <p:nvSpPr>
          <p:cNvPr id="9" name="Slide Number Placeholder 8"/>
          <p:cNvSpPr>
            <a:spLocks noGrp="1"/>
          </p:cNvSpPr>
          <p:nvPr>
            <p:ph type="sldNum" sz="quarter" idx="11"/>
          </p:nvPr>
        </p:nvSpPr>
        <p:spPr/>
        <p:txBody>
          <a:bodyPr/>
          <a:lstStyle/>
          <a:p>
            <a:fld id="{ECD3E6EE-5CC1-400D-81DA-DCD1CD43B2BC}"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69A4AEE1-8ADC-4854-B1C7-BA83FE6E43F0}" type="datetimeFigureOut">
              <a:rPr lang="en-US" smtClean="0"/>
              <a:pPr/>
              <a:t>3/28/2011</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CD3E6EE-5CC1-400D-81DA-DCD1CD43B2BC}"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pbs.org/wgbh/aia/part4/4mar5.html"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00200" y="1600200"/>
            <a:ext cx="6019800" cy="1938992"/>
          </a:xfrm>
          <a:prstGeom prst="rect">
            <a:avLst/>
          </a:prstGeom>
          <a:noFill/>
        </p:spPr>
        <p:txBody>
          <a:bodyPr wrap="square" lIns="91440" tIns="45720" rIns="91440" bIns="45720">
            <a:spAutoFit/>
          </a:bodyPr>
          <a:lstStyle/>
          <a:p>
            <a:pPr algn="ctr"/>
            <a:r>
              <a:rPr lang="en-US" sz="6000" b="1" spc="50" dirty="0" smtClean="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rPr>
              <a:t>Civil War Computer Skills Project</a:t>
            </a:r>
            <a:endParaRPr lang="en-US" sz="6000" b="1" spc="50" dirty="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endParaRPr>
          </a:p>
        </p:txBody>
      </p:sp>
      <p:sp>
        <p:nvSpPr>
          <p:cNvPr id="5" name="TextBox 4"/>
          <p:cNvSpPr txBox="1"/>
          <p:nvPr/>
        </p:nvSpPr>
        <p:spPr>
          <a:xfrm>
            <a:off x="6858000" y="5410200"/>
            <a:ext cx="1676400" cy="954107"/>
          </a:xfrm>
          <a:prstGeom prst="rect">
            <a:avLst/>
          </a:prstGeom>
          <a:noFill/>
        </p:spPr>
        <p:txBody>
          <a:bodyPr wrap="square" rtlCol="0">
            <a:spAutoFit/>
          </a:bodyPr>
          <a:lstStyle/>
          <a:p>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ivaldi" pitchFamily="66" charset="0"/>
              </a:rPr>
              <a:t>By : </a:t>
            </a:r>
            <a:r>
              <a:rPr lang="en-US" sz="28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ivaldi" pitchFamily="66" charset="0"/>
              </a:rPr>
              <a:t>Aline</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ivaldi" pitchFamily="66" charset="0"/>
              </a:rPr>
              <a:t> Cordova </a:t>
            </a:r>
            <a:r>
              <a:rPr lang="en-US"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Vivaldi" pitchFamily="66" charset="0"/>
                <a:sym typeface="Wingdings" pitchFamily="2" charset="2"/>
              </a:rPr>
              <a:t></a:t>
            </a:r>
          </a:p>
        </p:txBody>
      </p:sp>
    </p:spTree>
  </p:cSld>
  <p:clrMapOvr>
    <a:masterClrMapping/>
  </p:clrMapOvr>
  <p:transition>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228600"/>
            <a:ext cx="7620000" cy="1754326"/>
          </a:xfrm>
          <a:prstGeom prst="rect">
            <a:avLst/>
          </a:prstGeom>
          <a:noFill/>
        </p:spPr>
        <p:txBody>
          <a:bodyPr wrap="squar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rPr>
              <a:t>What were the main events/battles of the civil War?</a:t>
            </a:r>
            <a:endParaRPr lang="en-US" sz="5400" b="1" cap="none" spc="50" dirty="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endParaRPr>
          </a:p>
        </p:txBody>
      </p:sp>
      <p:sp>
        <p:nvSpPr>
          <p:cNvPr id="3" name="TextBox 2"/>
          <p:cNvSpPr txBox="1"/>
          <p:nvPr/>
        </p:nvSpPr>
        <p:spPr>
          <a:xfrm>
            <a:off x="1295400" y="2362200"/>
            <a:ext cx="6781800" cy="4339650"/>
          </a:xfrm>
          <a:prstGeom prst="rect">
            <a:avLst/>
          </a:prstGeom>
          <a:noFill/>
        </p:spPr>
        <p:txBody>
          <a:bodyPr wrap="square" rtlCol="0">
            <a:spAutoFit/>
          </a:bodyPr>
          <a:lstStyle/>
          <a:p>
            <a:pPr marL="342900" indent="-342900" algn="ctr">
              <a:lnSpc>
                <a:spcPct val="200000"/>
              </a:lnSpc>
              <a:buBlip>
                <a:blip r:embed="rId2"/>
              </a:buBlip>
            </a:pPr>
            <a:r>
              <a:rPr lang="en-US" sz="2400" dirty="0" smtClean="0">
                <a:latin typeface="Poor Richard" pitchFamily="18" charset="0"/>
              </a:rPr>
              <a:t>Fort Sumter (first battle) – April 12, 1861</a:t>
            </a:r>
          </a:p>
          <a:p>
            <a:pPr marL="342900" indent="-342900" algn="ctr">
              <a:lnSpc>
                <a:spcPct val="200000"/>
              </a:lnSpc>
              <a:buBlip>
                <a:blip r:embed="rId2"/>
              </a:buBlip>
            </a:pPr>
            <a:r>
              <a:rPr lang="en-US" sz="2400" dirty="0" smtClean="0">
                <a:latin typeface="Poor Richard" pitchFamily="18" charset="0"/>
              </a:rPr>
              <a:t>1</a:t>
            </a:r>
            <a:r>
              <a:rPr lang="en-US" sz="2400" baseline="30000" dirty="0" smtClean="0">
                <a:latin typeface="Poor Richard" pitchFamily="18" charset="0"/>
              </a:rPr>
              <a:t>st</a:t>
            </a:r>
            <a:r>
              <a:rPr lang="en-US" sz="2400" dirty="0" smtClean="0">
                <a:latin typeface="Poor Richard" pitchFamily="18" charset="0"/>
              </a:rPr>
              <a:t> Battle of Bull Run – July 21, 1861</a:t>
            </a:r>
          </a:p>
          <a:p>
            <a:pPr marL="342900" indent="-342900" algn="ctr">
              <a:lnSpc>
                <a:spcPct val="200000"/>
              </a:lnSpc>
              <a:buBlip>
                <a:blip r:embed="rId2"/>
              </a:buBlip>
            </a:pPr>
            <a:r>
              <a:rPr lang="en-US" sz="2400" dirty="0" smtClean="0">
                <a:latin typeface="Poor Richard" pitchFamily="18" charset="0"/>
              </a:rPr>
              <a:t> Battle of Gettysburg  - July 1, 1863</a:t>
            </a:r>
          </a:p>
          <a:p>
            <a:pPr marL="342900" indent="-342900" algn="ctr">
              <a:lnSpc>
                <a:spcPct val="200000"/>
              </a:lnSpc>
              <a:buBlip>
                <a:blip r:embed="rId2"/>
              </a:buBlip>
            </a:pPr>
            <a:r>
              <a:rPr lang="en-US" sz="2400" dirty="0" smtClean="0">
                <a:latin typeface="Poor Richard" pitchFamily="18" charset="0"/>
              </a:rPr>
              <a:t>2</a:t>
            </a:r>
            <a:r>
              <a:rPr lang="en-US" sz="2400" baseline="30000" dirty="0" smtClean="0">
                <a:latin typeface="Poor Richard" pitchFamily="18" charset="0"/>
              </a:rPr>
              <a:t>nd</a:t>
            </a:r>
            <a:r>
              <a:rPr lang="en-US" sz="2400" dirty="0" smtClean="0">
                <a:latin typeface="Poor Richard" pitchFamily="18" charset="0"/>
              </a:rPr>
              <a:t> Battle of Fort Fisher – January 13 – 15, 1865</a:t>
            </a:r>
          </a:p>
          <a:p>
            <a:pPr marL="342900" indent="-342900" algn="ctr">
              <a:lnSpc>
                <a:spcPct val="200000"/>
              </a:lnSpc>
              <a:buBlip>
                <a:blip r:embed="rId2"/>
              </a:buBlip>
            </a:pPr>
            <a:r>
              <a:rPr lang="en-US" sz="2400" dirty="0" smtClean="0">
                <a:latin typeface="Poor Richard" pitchFamily="18" charset="0"/>
              </a:rPr>
              <a:t>Battle of Appomattox (Courthouse) – April 9, 1865 </a:t>
            </a:r>
          </a:p>
          <a:p>
            <a:pPr marL="342900" indent="-342900" algn="ctr"/>
            <a:endParaRPr lang="en-US" dirty="0" smtClean="0"/>
          </a:p>
          <a:p>
            <a:pPr marL="342900" indent="-342900"/>
            <a:endParaRPr lang="en-US" dirty="0"/>
          </a:p>
        </p:txBody>
      </p:sp>
    </p:spTree>
  </p:cSld>
  <p:clrMapOvr>
    <a:masterClrMapping/>
  </p:clrMapOvr>
  <p:transition>
    <p:pull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52400"/>
            <a:ext cx="8915400" cy="1754326"/>
          </a:xfrm>
          <a:prstGeom prst="rect">
            <a:avLst/>
          </a:prstGeom>
          <a:noFill/>
        </p:spPr>
        <p:txBody>
          <a:bodyPr wrap="squar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rPr>
              <a:t>What were the main weapons </a:t>
            </a: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rPr>
              <a:t>used </a:t>
            </a: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rPr>
              <a:t>during the Civil War?</a:t>
            </a:r>
            <a:endParaRPr lang="en-US" sz="5400" b="1" cap="none" spc="50" dirty="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endParaRPr>
          </a:p>
        </p:txBody>
      </p:sp>
      <p:sp>
        <p:nvSpPr>
          <p:cNvPr id="3" name="Oval 2"/>
          <p:cNvSpPr/>
          <p:nvPr/>
        </p:nvSpPr>
        <p:spPr>
          <a:xfrm>
            <a:off x="3429000" y="3200400"/>
            <a:ext cx="1524000" cy="1371600"/>
          </a:xfrm>
          <a:prstGeom prst="ellipse">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581400" y="3429000"/>
            <a:ext cx="1600200" cy="830997"/>
          </a:xfrm>
          <a:prstGeom prst="rect">
            <a:avLst/>
          </a:prstGeom>
          <a:noFill/>
        </p:spPr>
        <p:txBody>
          <a:bodyPr wrap="square" rtlCol="0">
            <a:spAutoFit/>
          </a:bodyPr>
          <a:lstStyle/>
          <a:p>
            <a:r>
              <a:rPr lang="en-US" sz="2400" dirty="0" smtClean="0">
                <a:latin typeface="Poor Richard" pitchFamily="18" charset="0"/>
              </a:rPr>
              <a:t>Civil War Weapons </a:t>
            </a:r>
            <a:endParaRPr lang="en-US" sz="2400" dirty="0">
              <a:latin typeface="Poor Richard" pitchFamily="18" charset="0"/>
            </a:endParaRPr>
          </a:p>
        </p:txBody>
      </p:sp>
      <p:sp>
        <p:nvSpPr>
          <p:cNvPr id="7" name="Oval 6"/>
          <p:cNvSpPr/>
          <p:nvPr/>
        </p:nvSpPr>
        <p:spPr>
          <a:xfrm>
            <a:off x="1828800" y="2133600"/>
            <a:ext cx="1219200" cy="1143000"/>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905000" y="2514600"/>
            <a:ext cx="1066800" cy="400110"/>
          </a:xfrm>
          <a:prstGeom prst="rect">
            <a:avLst/>
          </a:prstGeom>
          <a:noFill/>
        </p:spPr>
        <p:txBody>
          <a:bodyPr wrap="square" rtlCol="0">
            <a:spAutoFit/>
          </a:bodyPr>
          <a:lstStyle/>
          <a:p>
            <a:r>
              <a:rPr lang="en-US" sz="2000" dirty="0" smtClean="0">
                <a:latin typeface="Poor Richard" pitchFamily="18" charset="0"/>
              </a:rPr>
              <a:t>Artillery</a:t>
            </a:r>
            <a:endParaRPr lang="en-US" sz="2000" dirty="0">
              <a:latin typeface="Poor Richard" pitchFamily="18" charset="0"/>
            </a:endParaRPr>
          </a:p>
        </p:txBody>
      </p:sp>
      <p:sp>
        <p:nvSpPr>
          <p:cNvPr id="14" name="Oval 13"/>
          <p:cNvSpPr/>
          <p:nvPr/>
        </p:nvSpPr>
        <p:spPr>
          <a:xfrm>
            <a:off x="5562600" y="1905000"/>
            <a:ext cx="1219200" cy="1143000"/>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5638800" y="2133600"/>
            <a:ext cx="1219200" cy="707886"/>
          </a:xfrm>
          <a:prstGeom prst="rect">
            <a:avLst/>
          </a:prstGeom>
          <a:noFill/>
        </p:spPr>
        <p:txBody>
          <a:bodyPr wrap="square" rtlCol="0">
            <a:spAutoFit/>
          </a:bodyPr>
          <a:lstStyle/>
          <a:p>
            <a:r>
              <a:rPr lang="en-US" sz="2000" dirty="0" smtClean="0">
                <a:latin typeface="Poor Richard" pitchFamily="18" charset="0"/>
              </a:rPr>
              <a:t>Edged Weapons</a:t>
            </a:r>
            <a:endParaRPr lang="en-US" sz="2000" dirty="0">
              <a:latin typeface="Poor Richard" pitchFamily="18" charset="0"/>
            </a:endParaRPr>
          </a:p>
        </p:txBody>
      </p:sp>
      <p:sp>
        <p:nvSpPr>
          <p:cNvPr id="22" name="Oval 21"/>
          <p:cNvSpPr/>
          <p:nvPr/>
        </p:nvSpPr>
        <p:spPr>
          <a:xfrm>
            <a:off x="5562600" y="4343400"/>
            <a:ext cx="1219200" cy="1143000"/>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1905000" y="4800600"/>
            <a:ext cx="990600" cy="707886"/>
          </a:xfrm>
          <a:prstGeom prst="rect">
            <a:avLst/>
          </a:prstGeom>
          <a:noFill/>
        </p:spPr>
        <p:txBody>
          <a:bodyPr wrap="square" rtlCol="0">
            <a:spAutoFit/>
          </a:bodyPr>
          <a:lstStyle/>
          <a:p>
            <a:r>
              <a:rPr lang="en-US" sz="2000" dirty="0" smtClean="0">
                <a:latin typeface="Poor Richard" pitchFamily="18" charset="0"/>
              </a:rPr>
              <a:t>Small Arms</a:t>
            </a:r>
            <a:endParaRPr lang="en-US" sz="2000" dirty="0">
              <a:latin typeface="Poor Richard" pitchFamily="18" charset="0"/>
            </a:endParaRPr>
          </a:p>
        </p:txBody>
      </p:sp>
      <p:sp>
        <p:nvSpPr>
          <p:cNvPr id="26" name="Oval 25"/>
          <p:cNvSpPr/>
          <p:nvPr/>
        </p:nvSpPr>
        <p:spPr>
          <a:xfrm>
            <a:off x="1752600" y="4572000"/>
            <a:ext cx="1219200" cy="1143000"/>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p:cNvCxnSpPr>
            <a:stCxn id="14" idx="3"/>
          </p:cNvCxnSpPr>
          <p:nvPr/>
        </p:nvCxnSpPr>
        <p:spPr>
          <a:xfrm rot="5400000">
            <a:off x="4958580" y="2798832"/>
            <a:ext cx="700788" cy="86434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0800000" flipV="1">
            <a:off x="2895600" y="4343400"/>
            <a:ext cx="685800" cy="53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a:endCxn id="3" idx="1"/>
          </p:cNvCxnSpPr>
          <p:nvPr/>
        </p:nvCxnSpPr>
        <p:spPr>
          <a:xfrm>
            <a:off x="2971800" y="3048000"/>
            <a:ext cx="680385" cy="353266"/>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5791200" y="4572000"/>
            <a:ext cx="1143000" cy="707886"/>
          </a:xfrm>
          <a:prstGeom prst="rect">
            <a:avLst/>
          </a:prstGeom>
          <a:noFill/>
        </p:spPr>
        <p:txBody>
          <a:bodyPr wrap="square" rtlCol="0">
            <a:spAutoFit/>
          </a:bodyPr>
          <a:lstStyle/>
          <a:p>
            <a:r>
              <a:rPr lang="en-US" sz="2000" dirty="0" smtClean="0">
                <a:latin typeface="Poor Richard" pitchFamily="18" charset="0"/>
              </a:rPr>
              <a:t>Minie Balls</a:t>
            </a:r>
            <a:endParaRPr lang="en-US" sz="2000" dirty="0">
              <a:latin typeface="Poor Richard" pitchFamily="18" charset="0"/>
            </a:endParaRPr>
          </a:p>
        </p:txBody>
      </p:sp>
      <p:cxnSp>
        <p:nvCxnSpPr>
          <p:cNvPr id="42" name="Straight Connector 41"/>
          <p:cNvCxnSpPr/>
          <p:nvPr/>
        </p:nvCxnSpPr>
        <p:spPr>
          <a:xfrm rot="10800000">
            <a:off x="4876800" y="4267200"/>
            <a:ext cx="762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a:endCxn id="22" idx="5"/>
          </p:cNvCxnSpPr>
          <p:nvPr/>
        </p:nvCxnSpPr>
        <p:spPr>
          <a:xfrm rot="10800000">
            <a:off x="6603252" y="5319012"/>
            <a:ext cx="635748" cy="395988"/>
          </a:xfrm>
          <a:prstGeom prst="line">
            <a:avLst/>
          </a:prstGeom>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6858000" y="4953000"/>
            <a:ext cx="1905000" cy="1676400"/>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6248400" y="3124200"/>
            <a:ext cx="1143000" cy="990600"/>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Straight Connector 72"/>
          <p:cNvCxnSpPr/>
          <p:nvPr/>
        </p:nvCxnSpPr>
        <p:spPr>
          <a:xfrm rot="10800000" flipV="1">
            <a:off x="6781800" y="4571999"/>
            <a:ext cx="609600" cy="276255"/>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5400000">
            <a:off x="6438900" y="4229102"/>
            <a:ext cx="381002" cy="152398"/>
          </a:xfrm>
          <a:prstGeom prst="line">
            <a:avLst/>
          </a:prstGeom>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6096000" y="3276600"/>
            <a:ext cx="1447800" cy="646331"/>
          </a:xfrm>
          <a:prstGeom prst="rect">
            <a:avLst/>
          </a:prstGeom>
          <a:noFill/>
        </p:spPr>
        <p:txBody>
          <a:bodyPr wrap="square" rtlCol="0">
            <a:spAutoFit/>
          </a:bodyPr>
          <a:lstStyle/>
          <a:p>
            <a:pPr algn="ctr"/>
            <a:r>
              <a:rPr lang="en-US" dirty="0" smtClean="0">
                <a:latin typeface="Poor Richard" pitchFamily="18" charset="0"/>
              </a:rPr>
              <a:t>Was first </a:t>
            </a:r>
          </a:p>
          <a:p>
            <a:pPr algn="ctr"/>
            <a:r>
              <a:rPr lang="en-US" dirty="0" smtClean="0">
                <a:latin typeface="Poor Richard" pitchFamily="18" charset="0"/>
              </a:rPr>
              <a:t>used in 1848</a:t>
            </a:r>
            <a:endParaRPr lang="en-US" dirty="0">
              <a:latin typeface="Poor Richard" pitchFamily="18" charset="0"/>
            </a:endParaRPr>
          </a:p>
        </p:txBody>
      </p:sp>
      <p:sp>
        <p:nvSpPr>
          <p:cNvPr id="88" name="Oval 87"/>
          <p:cNvSpPr/>
          <p:nvPr/>
        </p:nvSpPr>
        <p:spPr>
          <a:xfrm>
            <a:off x="7391400" y="3657600"/>
            <a:ext cx="1295400" cy="1219200"/>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TextBox 86"/>
          <p:cNvSpPr txBox="1"/>
          <p:nvPr/>
        </p:nvSpPr>
        <p:spPr>
          <a:xfrm>
            <a:off x="7315200" y="3733800"/>
            <a:ext cx="1447800" cy="1219200"/>
          </a:xfrm>
          <a:prstGeom prst="rect">
            <a:avLst/>
          </a:prstGeom>
          <a:noFill/>
        </p:spPr>
        <p:txBody>
          <a:bodyPr wrap="square" rtlCol="0">
            <a:spAutoFit/>
          </a:bodyPr>
          <a:lstStyle/>
          <a:p>
            <a:pPr algn="ctr"/>
            <a:r>
              <a:rPr lang="en-US" dirty="0" smtClean="0">
                <a:latin typeface="Poor Richard" pitchFamily="18" charset="0"/>
              </a:rPr>
              <a:t>Was like a riffle bullet also a soft led bullet</a:t>
            </a:r>
            <a:endParaRPr lang="en-US" dirty="0">
              <a:latin typeface="Poor Richard" pitchFamily="18" charset="0"/>
            </a:endParaRPr>
          </a:p>
        </p:txBody>
      </p:sp>
      <p:sp>
        <p:nvSpPr>
          <p:cNvPr id="25" name="TextBox 24"/>
          <p:cNvSpPr txBox="1"/>
          <p:nvPr/>
        </p:nvSpPr>
        <p:spPr>
          <a:xfrm>
            <a:off x="6934200" y="4953000"/>
            <a:ext cx="1752600" cy="1754326"/>
          </a:xfrm>
          <a:prstGeom prst="rect">
            <a:avLst/>
          </a:prstGeom>
          <a:noFill/>
        </p:spPr>
        <p:txBody>
          <a:bodyPr wrap="square" rtlCol="0">
            <a:spAutoFit/>
          </a:bodyPr>
          <a:lstStyle/>
          <a:p>
            <a:pPr algn="ctr"/>
            <a:r>
              <a:rPr lang="en-US" dirty="0" smtClean="0">
                <a:latin typeface="Poor Richard" pitchFamily="18" charset="0"/>
              </a:rPr>
              <a:t>Since it was smaller than the diameter of a barrel , it made loading guns quicker.</a:t>
            </a:r>
            <a:endParaRPr lang="en-US" dirty="0">
              <a:latin typeface="Poor Richard" pitchFamily="18" charset="0"/>
            </a:endParaRPr>
          </a:p>
        </p:txBody>
      </p:sp>
    </p:spTree>
  </p:cSld>
  <p:clrMapOvr>
    <a:masterClrMapping/>
  </p:clrMapOvr>
  <p:transition>
    <p:strips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6400" y="152400"/>
            <a:ext cx="6335211" cy="1754326"/>
          </a:xfrm>
          <a:prstGeom prst="rect">
            <a:avLst/>
          </a:prstGeom>
          <a:noFill/>
        </p:spPr>
        <p:txBody>
          <a:bodyPr wrap="squar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rPr>
              <a:t>How did the Civil War affect America’s future?</a:t>
            </a:r>
            <a:endParaRPr lang="en-US" sz="5400" b="1" cap="none" spc="50" dirty="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endParaRPr>
          </a:p>
        </p:txBody>
      </p:sp>
      <p:sp>
        <p:nvSpPr>
          <p:cNvPr id="3" name="TextBox 2"/>
          <p:cNvSpPr txBox="1"/>
          <p:nvPr/>
        </p:nvSpPr>
        <p:spPr>
          <a:xfrm>
            <a:off x="838200" y="2133600"/>
            <a:ext cx="8001000" cy="5324535"/>
          </a:xfrm>
          <a:prstGeom prst="rect">
            <a:avLst/>
          </a:prstGeom>
          <a:noFill/>
        </p:spPr>
        <p:txBody>
          <a:bodyPr wrap="square" rtlCol="0">
            <a:spAutoFit/>
          </a:bodyPr>
          <a:lstStyle/>
          <a:p>
            <a:r>
              <a:rPr lang="en-US" sz="2800" u="sng" dirty="0" smtClean="0">
                <a:latin typeface="Poor Richard" pitchFamily="18" charset="0"/>
              </a:rPr>
              <a:t>The Civil War affected America  in many ways some are : </a:t>
            </a:r>
          </a:p>
          <a:p>
            <a:pPr>
              <a:buBlip>
                <a:blip r:embed="rId2"/>
              </a:buBlip>
            </a:pPr>
            <a:endParaRPr lang="en-US" sz="2800" dirty="0" smtClean="0">
              <a:latin typeface="Poor Richard" pitchFamily="18" charset="0"/>
            </a:endParaRPr>
          </a:p>
          <a:p>
            <a:pPr>
              <a:buBlip>
                <a:blip r:embed="rId2"/>
              </a:buBlip>
            </a:pPr>
            <a:r>
              <a:rPr lang="en-US" sz="2800" dirty="0" smtClean="0">
                <a:latin typeface="Poor Richard" pitchFamily="18" charset="0"/>
              </a:rPr>
              <a:t>Brought nations together</a:t>
            </a:r>
          </a:p>
          <a:p>
            <a:pPr>
              <a:buBlip>
                <a:blip r:embed="rId2"/>
              </a:buBlip>
            </a:pPr>
            <a:r>
              <a:rPr lang="en-US" sz="2800" dirty="0" smtClean="0">
                <a:latin typeface="Poor Richard" pitchFamily="18" charset="0"/>
              </a:rPr>
              <a:t>African Americans gained a voice in government for the first time in history. </a:t>
            </a:r>
          </a:p>
          <a:p>
            <a:pPr>
              <a:buBlip>
                <a:blip r:embed="rId2"/>
              </a:buBlip>
            </a:pPr>
            <a:r>
              <a:rPr lang="en-US" sz="2800" dirty="0" smtClean="0">
                <a:latin typeface="Poor Richard" pitchFamily="18" charset="0"/>
              </a:rPr>
              <a:t> Made us  an industrial nation, so we got more jobs  and transport stuff</a:t>
            </a:r>
            <a:endParaRPr lang="en-US" sz="2400" dirty="0" smtClean="0">
              <a:latin typeface="Poor Richard" pitchFamily="18" charset="0"/>
            </a:endParaRP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229600" cy="2400657"/>
          </a:xfrm>
          <a:prstGeom prst="rect">
            <a:avLst/>
          </a:prstGeom>
          <a:noFill/>
        </p:spPr>
        <p:txBody>
          <a:bodyPr wrap="square" lIns="91440" tIns="45720" rIns="91440" bIns="45720">
            <a:spAutoFit/>
          </a:bodyPr>
          <a:lstStyle/>
          <a:p>
            <a:pPr algn="ctr"/>
            <a:r>
              <a:rPr lang="en-US" sz="4800" dirty="0" smtClean="0">
                <a:effectLst>
                  <a:glow rad="139700">
                    <a:schemeClr val="accent6">
                      <a:satMod val="175000"/>
                      <a:alpha val="40000"/>
                    </a:schemeClr>
                  </a:glow>
                  <a:reflection blurRad="6350" stA="60000" endA="900" endPos="60000" dist="29997" dir="5400000" sy="-100000" algn="bl" rotWithShape="0"/>
                </a:effectLst>
                <a:latin typeface="Vivaldi" pitchFamily="66" charset="0"/>
              </a:rPr>
              <a:t>W</a:t>
            </a:r>
            <a:r>
              <a:rPr lang="en-US" sz="4800" dirty="0" smtClean="0">
                <a:effectLst>
                  <a:glow rad="139700">
                    <a:schemeClr val="accent6">
                      <a:satMod val="175000"/>
                      <a:alpha val="40000"/>
                    </a:schemeClr>
                  </a:glow>
                  <a:reflection blurRad="6350" stA="60000" endA="900" endPos="60000" dist="29997" dir="5400000" sy="-100000" algn="bl" rotWithShape="0"/>
                </a:effectLst>
                <a:latin typeface="Vivaldi" pitchFamily="66" charset="0"/>
              </a:rPr>
              <a:t>omen </a:t>
            </a:r>
            <a:r>
              <a:rPr lang="en-US" sz="4800" dirty="0" smtClean="0">
                <a:effectLst>
                  <a:glow rad="139700">
                    <a:schemeClr val="accent6">
                      <a:satMod val="175000"/>
                      <a:alpha val="40000"/>
                    </a:schemeClr>
                  </a:glow>
                  <a:reflection blurRad="6350" stA="60000" endA="900" endPos="60000" dist="29997" dir="5400000" sy="-100000" algn="bl" rotWithShape="0"/>
                </a:effectLst>
                <a:latin typeface="Vivaldi" pitchFamily="66" charset="0"/>
              </a:rPr>
              <a:t>that were involved in the Civil </a:t>
            </a:r>
            <a:r>
              <a:rPr lang="en-US" sz="4800" dirty="0" smtClean="0">
                <a:effectLst>
                  <a:glow rad="139700">
                    <a:schemeClr val="accent6">
                      <a:satMod val="175000"/>
                      <a:alpha val="40000"/>
                    </a:schemeClr>
                  </a:glow>
                  <a:reflection blurRad="6350" stA="60000" endA="900" endPos="60000" dist="29997" dir="5400000" sy="-100000" algn="bl" rotWithShape="0"/>
                </a:effectLst>
                <a:latin typeface="Vivaldi" pitchFamily="66" charset="0"/>
              </a:rPr>
              <a:t>War</a:t>
            </a:r>
            <a:endParaRPr lang="en-US" sz="4800" dirty="0" smtClean="0">
              <a:effectLst>
                <a:glow rad="139700">
                  <a:schemeClr val="accent6">
                    <a:satMod val="175000"/>
                    <a:alpha val="40000"/>
                  </a:schemeClr>
                </a:glow>
                <a:reflection blurRad="6350" stA="60000" endA="900" endPos="60000" dist="29997" dir="5400000" sy="-100000" algn="bl" rotWithShape="0"/>
              </a:effectLst>
              <a:latin typeface="Vivaldi" pitchFamily="66" charset="0"/>
            </a:endParaRPr>
          </a:p>
          <a:p>
            <a:pPr algn="ct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12" name="TextBox 11"/>
          <p:cNvSpPr txBox="1"/>
          <p:nvPr/>
        </p:nvSpPr>
        <p:spPr>
          <a:xfrm>
            <a:off x="2895600" y="1828800"/>
            <a:ext cx="4191000" cy="5909310"/>
          </a:xfrm>
          <a:prstGeom prst="rect">
            <a:avLst/>
          </a:prstGeom>
          <a:noFill/>
        </p:spPr>
        <p:txBody>
          <a:bodyPr wrap="square" rtlCol="0">
            <a:spAutoFit/>
          </a:bodyPr>
          <a:lstStyle/>
          <a:p>
            <a:pPr>
              <a:lnSpc>
                <a:spcPct val="200000"/>
              </a:lnSpc>
              <a:buBlip>
                <a:blip r:embed="rId2"/>
              </a:buBlip>
            </a:pPr>
            <a:r>
              <a:rPr lang="en-US" sz="2400" i="1" dirty="0" smtClean="0">
                <a:latin typeface="Poor Richard" pitchFamily="18" charset="0"/>
              </a:rPr>
              <a:t>Clara Barton,</a:t>
            </a:r>
          </a:p>
          <a:p>
            <a:pPr>
              <a:lnSpc>
                <a:spcPct val="200000"/>
              </a:lnSpc>
              <a:buBlip>
                <a:blip r:embed="rId2"/>
              </a:buBlip>
            </a:pPr>
            <a:r>
              <a:rPr lang="en-US" sz="2400" i="1" dirty="0" smtClean="0">
                <a:latin typeface="Poor Richard" pitchFamily="18" charset="0"/>
              </a:rPr>
              <a:t>Rose O' Neal Greenhow,</a:t>
            </a:r>
          </a:p>
          <a:p>
            <a:pPr>
              <a:lnSpc>
                <a:spcPct val="200000"/>
              </a:lnSpc>
              <a:buBlip>
                <a:blip r:embed="rId2"/>
              </a:buBlip>
            </a:pPr>
            <a:r>
              <a:rPr lang="en-US" sz="2400" i="1" dirty="0" smtClean="0">
                <a:latin typeface="Poor Richard" pitchFamily="18" charset="0"/>
              </a:rPr>
              <a:t>Mary Todd Lincoln,</a:t>
            </a:r>
          </a:p>
          <a:p>
            <a:pPr>
              <a:lnSpc>
                <a:spcPct val="200000"/>
              </a:lnSpc>
              <a:buBlip>
                <a:blip r:embed="rId2"/>
              </a:buBlip>
            </a:pPr>
            <a:r>
              <a:rPr lang="en-US" sz="2400" i="1" dirty="0" smtClean="0">
                <a:latin typeface="Poor Richard" pitchFamily="18" charset="0"/>
              </a:rPr>
              <a:t>Varnia Jefferson Davis,</a:t>
            </a:r>
          </a:p>
          <a:p>
            <a:pPr>
              <a:lnSpc>
                <a:spcPct val="200000"/>
              </a:lnSpc>
              <a:buBlip>
                <a:blip r:embed="rId2"/>
              </a:buBlip>
            </a:pPr>
            <a:r>
              <a:rPr lang="en-US" sz="2400" i="1" dirty="0" smtClean="0">
                <a:latin typeface="Poor Richard" pitchFamily="18" charset="0"/>
              </a:rPr>
              <a:t>Dr. Mary Edwards Walker,</a:t>
            </a:r>
          </a:p>
          <a:p>
            <a:pPr>
              <a:lnSpc>
                <a:spcPct val="200000"/>
              </a:lnSpc>
              <a:buBlip>
                <a:blip r:embed="rId2"/>
              </a:buBlip>
            </a:pPr>
            <a:r>
              <a:rPr lang="en-US" sz="2400" dirty="0" smtClean="0">
                <a:latin typeface="Poor Richard" pitchFamily="18" charset="0"/>
              </a:rPr>
              <a:t> </a:t>
            </a:r>
            <a:r>
              <a:rPr lang="en-US" sz="2400" i="1" dirty="0" smtClean="0">
                <a:latin typeface="Poor Richard" pitchFamily="18" charset="0"/>
              </a:rPr>
              <a:t>Elizabeth Neblett.</a:t>
            </a:r>
            <a:endParaRPr lang="en-US" sz="2400" dirty="0" smtClean="0">
              <a:latin typeface="Poor Richard" pitchFamily="18" charset="0"/>
            </a:endParaRPr>
          </a:p>
          <a:p>
            <a:r>
              <a:rPr lang="en-US" dirty="0" smtClean="0"/>
              <a:t/>
            </a:r>
            <a:br>
              <a:rPr lang="en-US" dirty="0" smtClean="0"/>
            </a:br>
            <a:endParaRPr lang="en-US" dirty="0" smtClean="0"/>
          </a:p>
          <a:p>
            <a:r>
              <a:rPr lang="en-US" dirty="0" smtClean="0"/>
              <a:t/>
            </a:r>
            <a:br>
              <a:rPr lang="en-US" dirty="0" smtClean="0"/>
            </a:br>
            <a:r>
              <a:rPr lang="en-US" dirty="0" smtClean="0"/>
              <a:t/>
            </a:r>
            <a:br>
              <a:rPr lang="en-US" dirty="0" smtClean="0"/>
            </a:br>
            <a:endParaRPr lang="en-US" dirty="0"/>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609600" y="1752600"/>
            <a:ext cx="4876800" cy="4648200"/>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3886200" y="1752600"/>
            <a:ext cx="4876800" cy="4572000"/>
          </a:xfrm>
          <a:prstGeom prst="ellipse">
            <a:avLst/>
          </a:prstGeom>
          <a:no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5791200" y="2514600"/>
            <a:ext cx="1905000" cy="2985433"/>
          </a:xfrm>
          <a:prstGeom prst="rect">
            <a:avLst/>
          </a:prstGeom>
          <a:noFill/>
        </p:spPr>
        <p:txBody>
          <a:bodyPr wrap="square" rtlCol="0">
            <a:spAutoFit/>
          </a:bodyPr>
          <a:lstStyle/>
          <a:p>
            <a:pPr>
              <a:buBlip>
                <a:blip r:embed="rId2"/>
              </a:buBlip>
            </a:pPr>
            <a:r>
              <a:rPr lang="en-US" sz="2400" dirty="0" smtClean="0">
                <a:latin typeface="Poor Richard" pitchFamily="18" charset="0"/>
              </a:rPr>
              <a:t> Where given military funerals, but put the name  of the guy on their tombstone</a:t>
            </a:r>
            <a:r>
              <a:rPr lang="en-US" sz="2000" dirty="0" smtClean="0">
                <a:latin typeface="Poor Richard" pitchFamily="18" charset="0"/>
              </a:rPr>
              <a:t>. </a:t>
            </a:r>
          </a:p>
          <a:p>
            <a:endParaRPr lang="en-US" sz="2000" dirty="0">
              <a:latin typeface="Poor Richard" pitchFamily="18" charset="0"/>
            </a:endParaRPr>
          </a:p>
        </p:txBody>
      </p:sp>
      <p:sp>
        <p:nvSpPr>
          <p:cNvPr id="10" name="TextBox 9"/>
          <p:cNvSpPr txBox="1"/>
          <p:nvPr/>
        </p:nvSpPr>
        <p:spPr>
          <a:xfrm>
            <a:off x="4114800" y="2743200"/>
            <a:ext cx="1295400" cy="2831544"/>
          </a:xfrm>
          <a:prstGeom prst="rect">
            <a:avLst/>
          </a:prstGeom>
          <a:noFill/>
        </p:spPr>
        <p:txBody>
          <a:bodyPr wrap="square" rtlCol="0">
            <a:spAutoFit/>
          </a:bodyPr>
          <a:lstStyle/>
          <a:p>
            <a:pPr>
              <a:buBlip>
                <a:blip r:embed="rId2"/>
              </a:buBlip>
            </a:pPr>
            <a:r>
              <a:rPr lang="en-US" sz="2000" dirty="0" smtClean="0">
                <a:latin typeface="Poor Richard" pitchFamily="18" charset="0"/>
              </a:rPr>
              <a:t> Had to  disguise themselves as men  </a:t>
            </a:r>
          </a:p>
          <a:p>
            <a:pPr>
              <a:buBlip>
                <a:blip r:embed="rId2"/>
              </a:buBlip>
            </a:pPr>
            <a:r>
              <a:rPr lang="en-US" sz="2000" dirty="0" smtClean="0">
                <a:latin typeface="Poor Richard" pitchFamily="18" charset="0"/>
              </a:rPr>
              <a:t> Served as spies soldiers and nurses</a:t>
            </a:r>
          </a:p>
          <a:p>
            <a:pPr>
              <a:buBlip>
                <a:blip r:embed="rId2"/>
              </a:buBlip>
            </a:pPr>
            <a:endParaRPr lang="en-US" dirty="0" smtClean="0">
              <a:latin typeface="Poor Richard" pitchFamily="18" charset="0"/>
            </a:endParaRPr>
          </a:p>
        </p:txBody>
      </p:sp>
      <p:sp>
        <p:nvSpPr>
          <p:cNvPr id="11" name="TextBox 10"/>
          <p:cNvSpPr txBox="1"/>
          <p:nvPr/>
        </p:nvSpPr>
        <p:spPr>
          <a:xfrm>
            <a:off x="1828800" y="2362200"/>
            <a:ext cx="1905000" cy="3785652"/>
          </a:xfrm>
          <a:prstGeom prst="rect">
            <a:avLst/>
          </a:prstGeom>
          <a:noFill/>
        </p:spPr>
        <p:txBody>
          <a:bodyPr wrap="square" rtlCol="0">
            <a:spAutoFit/>
          </a:bodyPr>
          <a:lstStyle/>
          <a:p>
            <a:pPr>
              <a:buBlip>
                <a:blip r:embed="rId2"/>
              </a:buBlip>
            </a:pPr>
            <a:r>
              <a:rPr lang="en-US" dirty="0" smtClean="0"/>
              <a:t>  </a:t>
            </a:r>
            <a:r>
              <a:rPr lang="en-US" sz="2000" dirty="0" smtClean="0"/>
              <a:t>Were  sent home if discovered true identity</a:t>
            </a:r>
          </a:p>
          <a:p>
            <a:pPr>
              <a:buBlip>
                <a:blip r:embed="rId2"/>
              </a:buBlip>
            </a:pPr>
            <a:r>
              <a:rPr lang="en-US" sz="2000" dirty="0" smtClean="0"/>
              <a:t> Where not caught when they had the examines because they were poor so they didn’t really know.</a:t>
            </a:r>
            <a:endParaRPr lang="en-US" sz="2000" dirty="0"/>
          </a:p>
        </p:txBody>
      </p:sp>
      <p:sp>
        <p:nvSpPr>
          <p:cNvPr id="12" name="Rectangle 11"/>
          <p:cNvSpPr/>
          <p:nvPr/>
        </p:nvSpPr>
        <p:spPr>
          <a:xfrm>
            <a:off x="1143000" y="762000"/>
            <a:ext cx="3919503" cy="1077218"/>
          </a:xfrm>
          <a:prstGeom prst="rect">
            <a:avLst/>
          </a:prstGeom>
          <a:noFill/>
        </p:spPr>
        <p:txBody>
          <a:bodyPr wrap="square" lIns="91440" tIns="45720" rIns="91440" bIns="45720">
            <a:spAutoFit/>
          </a:bodyPr>
          <a:lstStyle/>
          <a:p>
            <a:pPr algn="ctr"/>
            <a:r>
              <a:rPr lang="en-US" sz="32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Poor Richard" pitchFamily="18" charset="0"/>
              </a:rPr>
              <a:t>Confederate Woman Soldiers</a:t>
            </a:r>
            <a:endParaRPr lang="en-US" sz="32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3" name="Rectangle 12"/>
          <p:cNvSpPr/>
          <p:nvPr/>
        </p:nvSpPr>
        <p:spPr>
          <a:xfrm>
            <a:off x="4953000" y="762000"/>
            <a:ext cx="2895600" cy="1077218"/>
          </a:xfrm>
          <a:prstGeom prst="rect">
            <a:avLst/>
          </a:prstGeom>
          <a:noFill/>
        </p:spPr>
        <p:txBody>
          <a:bodyPr wrap="square" lIns="91440" tIns="45720" rIns="91440" bIns="45720">
            <a:spAutoFit/>
          </a:bodyPr>
          <a:lstStyle/>
          <a:p>
            <a:pPr algn="ctr"/>
            <a:r>
              <a:rPr lang="en-US" sz="32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Poor Richard" pitchFamily="18" charset="0"/>
              </a:rPr>
              <a:t>Union Woman Soldiers</a:t>
            </a:r>
            <a:endParaRPr lang="en-US" sz="32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p:pull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Documents and Settings\Aline.Cordova\Local Settings\Temporary Internet Files\Content.IE5\GHA7C9MF\MC900444636[1].jpg"/>
          <p:cNvPicPr>
            <a:picLocks noChangeAspect="1" noChangeArrowheads="1"/>
          </p:cNvPicPr>
          <p:nvPr/>
        </p:nvPicPr>
        <p:blipFill>
          <a:blip r:embed="rId2"/>
          <a:srcRect/>
          <a:stretch>
            <a:fillRect/>
          </a:stretch>
        </p:blipFill>
        <p:spPr bwMode="auto">
          <a:xfrm>
            <a:off x="1676400" y="2057400"/>
            <a:ext cx="5638800" cy="4236720"/>
          </a:xfrm>
          <a:prstGeom prst="rect">
            <a:avLst/>
          </a:prstGeom>
          <a:noFill/>
        </p:spPr>
      </p:pic>
      <p:sp>
        <p:nvSpPr>
          <p:cNvPr id="2" name="Rectangle 1"/>
          <p:cNvSpPr/>
          <p:nvPr/>
        </p:nvSpPr>
        <p:spPr>
          <a:xfrm>
            <a:off x="1600200" y="381000"/>
            <a:ext cx="5725611" cy="1754326"/>
          </a:xfrm>
          <a:prstGeom prst="rect">
            <a:avLst/>
          </a:prstGeom>
          <a:noFill/>
        </p:spPr>
        <p:txBody>
          <a:bodyPr wrap="squar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rPr>
              <a:t>How did the Civil War end?</a:t>
            </a:r>
            <a:endParaRPr lang="en-US" sz="5400" b="1" cap="none" spc="50" dirty="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endParaRPr>
          </a:p>
        </p:txBody>
      </p:sp>
      <p:sp>
        <p:nvSpPr>
          <p:cNvPr id="4" name="TextBox 3"/>
          <p:cNvSpPr txBox="1"/>
          <p:nvPr/>
        </p:nvSpPr>
        <p:spPr>
          <a:xfrm>
            <a:off x="1600200" y="2895600"/>
            <a:ext cx="5867400" cy="2677656"/>
          </a:xfrm>
          <a:prstGeom prst="rect">
            <a:avLst/>
          </a:prstGeom>
          <a:noFill/>
        </p:spPr>
        <p:txBody>
          <a:bodyPr wrap="square" rtlCol="0">
            <a:spAutoFit/>
          </a:bodyPr>
          <a:lstStyle/>
          <a:p>
            <a:pPr algn="ctr">
              <a:buBlip>
                <a:blip r:embed="rId3"/>
              </a:buBlip>
            </a:pPr>
            <a:r>
              <a:rPr lang="en-US" sz="2800" dirty="0" smtClean="0">
                <a:solidFill>
                  <a:schemeClr val="bg1"/>
                </a:solidFill>
                <a:latin typeface="Poor Richard" pitchFamily="18" charset="0"/>
              </a:rPr>
              <a:t> Robert E. Lee surrendered at Appomattox. The war was not exactly over until the confederate president was captured  in Irwinville on May 10, 1865. Then that is when president Andrew Johnson declared the war over. </a:t>
            </a:r>
            <a:endParaRPr lang="en-US" sz="2800" dirty="0">
              <a:solidFill>
                <a:schemeClr val="bg1"/>
              </a:solidFill>
              <a:latin typeface="Poor Richard" pitchFamily="18" charset="0"/>
            </a:endParaRPr>
          </a:p>
        </p:txBody>
      </p:sp>
    </p:spTree>
  </p:cSld>
  <p:clrMapOvr>
    <a:masterClrMapping/>
  </p:clrMapOvr>
  <p:transition>
    <p:wheel spokes="3"/>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19400" y="304800"/>
            <a:ext cx="2739853" cy="1107996"/>
          </a:xfrm>
          <a:prstGeom prst="rect">
            <a:avLst/>
          </a:prstGeom>
          <a:noFill/>
        </p:spPr>
        <p:txBody>
          <a:bodyPr wrap="none" lIns="91440" tIns="45720" rIns="91440" bIns="45720">
            <a:spAutoFit/>
          </a:bodyPr>
          <a:lstStyle/>
          <a:p>
            <a:pPr algn="ctr"/>
            <a:r>
              <a:rPr lang="en-US" sz="6600" b="1" cap="none" spc="50" dirty="0" smtClean="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rPr>
              <a:t>Sources</a:t>
            </a:r>
            <a:endParaRPr lang="en-US" sz="6600" b="1" cap="none" spc="50" dirty="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endParaRPr>
          </a:p>
        </p:txBody>
      </p:sp>
      <p:sp>
        <p:nvSpPr>
          <p:cNvPr id="3" name="TextBox 2"/>
          <p:cNvSpPr txBox="1"/>
          <p:nvPr/>
        </p:nvSpPr>
        <p:spPr>
          <a:xfrm>
            <a:off x="1371600" y="1600200"/>
            <a:ext cx="6324600" cy="4801314"/>
          </a:xfrm>
          <a:prstGeom prst="rect">
            <a:avLst/>
          </a:prstGeom>
          <a:noFill/>
        </p:spPr>
        <p:txBody>
          <a:bodyPr wrap="square" rtlCol="0">
            <a:spAutoFit/>
          </a:bodyPr>
          <a:lstStyle/>
          <a:p>
            <a:pPr>
              <a:lnSpc>
                <a:spcPct val="200000"/>
              </a:lnSpc>
              <a:buBlip>
                <a:blip r:embed="rId2"/>
              </a:buBlip>
            </a:pPr>
            <a:r>
              <a:rPr lang="en-US" dirty="0" smtClean="0"/>
              <a:t> </a:t>
            </a:r>
            <a:r>
              <a:rPr lang="en-US" dirty="0" err="1" smtClean="0"/>
              <a:t>Blizin</a:t>
            </a:r>
            <a:r>
              <a:rPr lang="en-US" dirty="0" smtClean="0"/>
              <a:t> Gillis, Jennifer. </a:t>
            </a:r>
            <a:r>
              <a:rPr lang="en-US" i="1" dirty="0" smtClean="0"/>
              <a:t>We the People, The Confederate Solder</a:t>
            </a:r>
            <a:r>
              <a:rPr lang="en-US" dirty="0" smtClean="0"/>
              <a:t>. Minneapolis, MN: Compass Point Books, 2007. 48. Print</a:t>
            </a:r>
          </a:p>
          <a:p>
            <a:pPr>
              <a:lnSpc>
                <a:spcPct val="200000"/>
              </a:lnSpc>
              <a:buBlip>
                <a:blip r:embed="rId2"/>
              </a:buBlip>
            </a:pPr>
            <a:r>
              <a:rPr lang="en-US" dirty="0" smtClean="0"/>
              <a:t> Burgan, Michael. </a:t>
            </a:r>
            <a:r>
              <a:rPr lang="en-US" i="1" dirty="0" smtClean="0"/>
              <a:t>We The People, Fort Sumter</a:t>
            </a:r>
            <a:r>
              <a:rPr lang="en-US" dirty="0" smtClean="0"/>
              <a:t>. Minneapolis, MN: Compass Point Books, 2006. 48. Print. </a:t>
            </a:r>
          </a:p>
          <a:p>
            <a:pPr>
              <a:lnSpc>
                <a:spcPct val="200000"/>
              </a:lnSpc>
              <a:buBlip>
                <a:blip r:embed="rId2"/>
              </a:buBlip>
            </a:pPr>
            <a:r>
              <a:rPr lang="en-US" dirty="0" smtClean="0"/>
              <a:t> C. </a:t>
            </a:r>
            <a:r>
              <a:rPr lang="en-US" dirty="0" err="1" smtClean="0"/>
              <a:t>Rebman</a:t>
            </a:r>
            <a:r>
              <a:rPr lang="en-US" dirty="0" smtClean="0"/>
              <a:t>, Renee. </a:t>
            </a:r>
            <a:r>
              <a:rPr lang="en-US" i="1" dirty="0" smtClean="0"/>
              <a:t>We the People, The Union Soldier</a:t>
            </a:r>
            <a:r>
              <a:rPr lang="en-US" dirty="0" smtClean="0"/>
              <a:t>. Minneapolis, MN: Compass Point Books, 48. Print. </a:t>
            </a:r>
          </a:p>
          <a:p>
            <a:pPr>
              <a:lnSpc>
                <a:spcPct val="200000"/>
              </a:lnSpc>
              <a:buBlip>
                <a:blip r:embed="rId2"/>
              </a:buBlip>
            </a:pPr>
            <a:r>
              <a:rPr lang="en-US" dirty="0" smtClean="0"/>
              <a:t> Murphy, Jim. </a:t>
            </a:r>
            <a:r>
              <a:rPr lang="en-US" i="1" dirty="0" smtClean="0"/>
              <a:t>The Long Road to Gettysburg</a:t>
            </a:r>
            <a:r>
              <a:rPr lang="en-US" dirty="0" smtClean="0"/>
              <a:t>. New York, NY: Houghton Mifflin Company, 1992. 113. Print. </a:t>
            </a:r>
          </a:p>
          <a:p>
            <a:endParaRPr lang="en-US" dirty="0"/>
          </a:p>
        </p:txBody>
      </p:sp>
    </p:spTree>
  </p:cSld>
  <p:clrMapOvr>
    <a:masterClrMapping/>
  </p:clrMapOvr>
  <p:transition>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38200" y="2133600"/>
            <a:ext cx="3505200" cy="2585323"/>
          </a:xfrm>
          <a:prstGeom prst="rect">
            <a:avLst/>
          </a:prstGeom>
          <a:noFill/>
        </p:spPr>
        <p:txBody>
          <a:bodyPr wrap="square" rtlCol="0">
            <a:spAutoFit/>
          </a:bodyPr>
          <a:lstStyle/>
          <a:p>
            <a:r>
              <a:rPr lang="en-US" dirty="0" smtClean="0"/>
              <a:t> </a:t>
            </a:r>
            <a:r>
              <a:rPr lang="en-US" u="sng" dirty="0" smtClean="0"/>
              <a:t>Book : </a:t>
            </a:r>
          </a:p>
          <a:p>
            <a:pPr>
              <a:buFont typeface="Wingdings" pitchFamily="2" charset="2"/>
              <a:buChar char="v"/>
            </a:pPr>
            <a:r>
              <a:rPr lang="en-US" dirty="0" smtClean="0"/>
              <a:t> 1,866 African American fought in the civil war</a:t>
            </a:r>
          </a:p>
          <a:p>
            <a:endParaRPr lang="en-US" dirty="0" smtClean="0"/>
          </a:p>
          <a:p>
            <a:r>
              <a:rPr lang="en-US" u="sng" dirty="0" smtClean="0"/>
              <a:t>Source : </a:t>
            </a:r>
          </a:p>
          <a:p>
            <a:pPr>
              <a:buFont typeface="Wingdings" pitchFamily="2" charset="2"/>
              <a:buChar char="v"/>
            </a:pPr>
            <a:r>
              <a:rPr lang="en-US" dirty="0" smtClean="0"/>
              <a:t> </a:t>
            </a:r>
            <a:r>
              <a:rPr lang="en-US" dirty="0" smtClean="0"/>
              <a:t>Osborne, Linda B. Traveling the Freedom Road. New York, NY : The Library of Congress, Print. </a:t>
            </a:r>
            <a:endParaRPr lang="en-US" dirty="0" smtClean="0"/>
          </a:p>
          <a:p>
            <a:pPr>
              <a:buFont typeface="Wingdings" pitchFamily="2" charset="2"/>
              <a:buChar char="v"/>
            </a:pPr>
            <a:endParaRPr lang="en-US" dirty="0"/>
          </a:p>
        </p:txBody>
      </p:sp>
      <p:sp>
        <p:nvSpPr>
          <p:cNvPr id="4" name="TextBox 3"/>
          <p:cNvSpPr txBox="1"/>
          <p:nvPr/>
        </p:nvSpPr>
        <p:spPr>
          <a:xfrm>
            <a:off x="5562600" y="2057400"/>
            <a:ext cx="2895600" cy="3139321"/>
          </a:xfrm>
          <a:prstGeom prst="rect">
            <a:avLst/>
          </a:prstGeom>
          <a:noFill/>
        </p:spPr>
        <p:txBody>
          <a:bodyPr wrap="square" rtlCol="0">
            <a:spAutoFit/>
          </a:bodyPr>
          <a:lstStyle/>
          <a:p>
            <a:r>
              <a:rPr lang="en-US" u="sng" dirty="0" smtClean="0"/>
              <a:t>Website :</a:t>
            </a:r>
          </a:p>
          <a:p>
            <a:pPr>
              <a:buFont typeface="Wingdings" pitchFamily="2" charset="2"/>
              <a:buChar char="v"/>
            </a:pPr>
            <a:r>
              <a:rPr lang="en-US" dirty="0" smtClean="0"/>
              <a:t> More than 200,000 blacks fought for the union  &amp; 38,000 died </a:t>
            </a:r>
            <a:endParaRPr lang="en-US" dirty="0" smtClean="0"/>
          </a:p>
          <a:p>
            <a:endParaRPr lang="en-US" dirty="0" smtClean="0"/>
          </a:p>
          <a:p>
            <a:r>
              <a:rPr lang="en-US" u="sng" dirty="0" smtClean="0"/>
              <a:t>Source :</a:t>
            </a:r>
          </a:p>
          <a:p>
            <a:pPr>
              <a:buFont typeface="Wingdings" pitchFamily="2" charset="2"/>
              <a:buChar char="v"/>
            </a:pPr>
            <a:r>
              <a:rPr lang="en-US" dirty="0" smtClean="0"/>
              <a:t>WGBJ Educational Foundation, 1999.Web.17 March.2001</a:t>
            </a:r>
          </a:p>
          <a:p>
            <a:r>
              <a:rPr lang="en-US" dirty="0" smtClean="0">
                <a:hlinkClick r:id="rId2"/>
              </a:rPr>
              <a:t>http://www.pbs.org/wgbh/aia/part4/4mar5.html</a:t>
            </a:r>
            <a:r>
              <a:rPr lang="en-US" dirty="0" smtClean="0"/>
              <a:t>.</a:t>
            </a:r>
            <a:endParaRPr lang="en-US" dirty="0" smtClean="0"/>
          </a:p>
        </p:txBody>
      </p:sp>
      <p:sp>
        <p:nvSpPr>
          <p:cNvPr id="5" name="Rectangle 4"/>
          <p:cNvSpPr/>
          <p:nvPr/>
        </p:nvSpPr>
        <p:spPr>
          <a:xfrm>
            <a:off x="1600200" y="685800"/>
            <a:ext cx="6042040" cy="923330"/>
          </a:xfrm>
          <a:prstGeom prst="rect">
            <a:avLst/>
          </a:prstGeom>
          <a:noFill/>
        </p:spPr>
        <p:txBody>
          <a:bodyPr wrap="none" lIns="91440" tIns="45720" rIns="91440" bIns="45720">
            <a:spAutoFit/>
          </a:bodyPr>
          <a:lstStyle/>
          <a:p>
            <a:pPr algn="ctr"/>
            <a:r>
              <a:rPr lang="en-US"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reflection blurRad="6350" stA="60000" endA="900" endPos="60000" dist="29997" dir="5400000" sy="-100000" algn="bl" rotWithShape="0"/>
                </a:effectLst>
                <a:latin typeface="Vivaldi" pitchFamily="66" charset="0"/>
              </a:rPr>
              <a:t>Accuracy of Information </a:t>
            </a:r>
            <a:endParaRPr lang="en-U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reflection blurRad="6350" stA="60000" endA="900" endPos="60000" dist="29997" dir="5400000" sy="-100000" algn="bl" rotWithShape="0"/>
              </a:effectLst>
            </a:endParaRPr>
          </a:p>
        </p:txBody>
      </p:sp>
    </p:spTree>
  </p:cSld>
  <p:clrMapOvr>
    <a:masterClrMapping/>
  </p:clrMapOvr>
  <p:transition>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381000"/>
            <a:ext cx="6324600" cy="1754326"/>
          </a:xfrm>
          <a:prstGeom prst="rect">
            <a:avLst/>
          </a:prstGeom>
          <a:noFill/>
        </p:spPr>
        <p:txBody>
          <a:bodyPr wrap="square" lIns="91440" tIns="45720" rIns="91440" bIns="45720">
            <a:spAutoFit/>
          </a:bodyPr>
          <a:lstStyle/>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rPr>
              <a:t>When Did </a:t>
            </a:r>
          </a:p>
          <a:p>
            <a:pPr algn="ctr"/>
            <a:r>
              <a:rPr lang="en-US" sz="5400" b="1" spc="50" dirty="0" smtClean="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rPr>
              <a:t>the Civil War occur? </a:t>
            </a:r>
            <a:endParaRPr lang="en-US" sz="5400" b="1" spc="50" dirty="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endParaRPr>
          </a:p>
        </p:txBody>
      </p:sp>
      <p:sp>
        <p:nvSpPr>
          <p:cNvPr id="4" name="TextBox 3"/>
          <p:cNvSpPr txBox="1"/>
          <p:nvPr/>
        </p:nvSpPr>
        <p:spPr>
          <a:xfrm>
            <a:off x="1828800" y="3200400"/>
            <a:ext cx="5562600" cy="1754326"/>
          </a:xfrm>
          <a:prstGeom prst="rect">
            <a:avLst/>
          </a:prstGeom>
          <a:noFill/>
        </p:spPr>
        <p:txBody>
          <a:bodyPr wrap="square" rtlCol="0">
            <a:spAutoFit/>
          </a:bodyPr>
          <a:lstStyle/>
          <a:p>
            <a:pPr algn="ctr">
              <a:buBlip>
                <a:blip r:embed="rId2"/>
              </a:buBlip>
            </a:pPr>
            <a:r>
              <a:rPr lang="en-US" sz="3600" dirty="0" smtClean="0">
                <a:latin typeface="Poor Richard" pitchFamily="18" charset="0"/>
              </a:rPr>
              <a:t> The Civil War occurred on April 12,1861 and lasted till April 15, 1865.</a:t>
            </a:r>
            <a:endParaRPr lang="en-US" sz="3600" dirty="0">
              <a:latin typeface="Poor Richard" pitchFamily="18" charset="0"/>
            </a:endParaRPr>
          </a:p>
        </p:txBody>
      </p:sp>
    </p:spTree>
  </p:cSld>
  <p:clrMapOvr>
    <a:masterClrMapping/>
  </p:clrMapOvr>
  <p:transition>
    <p:plu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5000" y="152400"/>
            <a:ext cx="5181600" cy="1446550"/>
          </a:xfrm>
          <a:prstGeom prst="rect">
            <a:avLst/>
          </a:prstGeom>
          <a:noFill/>
        </p:spPr>
        <p:txBody>
          <a:bodyPr wrap="square" lIns="91440" tIns="45720" rIns="91440" bIns="45720">
            <a:spAutoFit/>
          </a:bodyPr>
          <a:lstStyle/>
          <a:p>
            <a:pPr algn="ctr"/>
            <a:r>
              <a:rPr lang="en-US" sz="4400" b="1" spc="50" dirty="0" smtClean="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rPr>
              <a:t>Who was involved in the Civil War? </a:t>
            </a:r>
            <a:endParaRPr lang="en-US" sz="4400" b="1" spc="50" dirty="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endParaRPr>
          </a:p>
        </p:txBody>
      </p:sp>
      <p:sp>
        <p:nvSpPr>
          <p:cNvPr id="4" name="TextBox 3"/>
          <p:cNvSpPr txBox="1"/>
          <p:nvPr/>
        </p:nvSpPr>
        <p:spPr>
          <a:xfrm>
            <a:off x="381000" y="1676401"/>
            <a:ext cx="5791200" cy="4955203"/>
          </a:xfrm>
          <a:prstGeom prst="rect">
            <a:avLst/>
          </a:prstGeom>
          <a:noFill/>
        </p:spPr>
        <p:txBody>
          <a:bodyPr wrap="square" rtlCol="0">
            <a:spAutoFit/>
          </a:bodyPr>
          <a:lstStyle/>
          <a:p>
            <a:r>
              <a:rPr lang="en-US" sz="2800" u="sng" dirty="0" smtClean="0">
                <a:latin typeface="Poor Richard" pitchFamily="18" charset="0"/>
              </a:rPr>
              <a:t>Confederate States : </a:t>
            </a:r>
          </a:p>
          <a:p>
            <a:pPr>
              <a:buBlip>
                <a:blip r:embed="rId2"/>
              </a:buBlip>
            </a:pPr>
            <a:r>
              <a:rPr lang="en-US" sz="2800" dirty="0" smtClean="0">
                <a:latin typeface="Poor Richard" pitchFamily="18" charset="0"/>
              </a:rPr>
              <a:t> </a:t>
            </a:r>
            <a:r>
              <a:rPr lang="en-US" sz="2400" dirty="0" smtClean="0">
                <a:latin typeface="Poor Richard" pitchFamily="18" charset="0"/>
              </a:rPr>
              <a:t>Texas</a:t>
            </a:r>
          </a:p>
          <a:p>
            <a:pPr>
              <a:buBlip>
                <a:blip r:embed="rId2"/>
              </a:buBlip>
            </a:pPr>
            <a:r>
              <a:rPr lang="en-US" sz="2400" dirty="0" smtClean="0">
                <a:latin typeface="Poor Richard" pitchFamily="18" charset="0"/>
              </a:rPr>
              <a:t> Arkansas</a:t>
            </a:r>
          </a:p>
          <a:p>
            <a:pPr>
              <a:buBlip>
                <a:blip r:embed="rId2"/>
              </a:buBlip>
            </a:pPr>
            <a:r>
              <a:rPr lang="en-US" sz="2400" dirty="0">
                <a:latin typeface="Poor Richard" pitchFamily="18" charset="0"/>
              </a:rPr>
              <a:t> </a:t>
            </a:r>
            <a:r>
              <a:rPr lang="en-US" sz="2400" dirty="0" smtClean="0">
                <a:latin typeface="Poor Richard" pitchFamily="18" charset="0"/>
              </a:rPr>
              <a:t>Louisiana</a:t>
            </a:r>
          </a:p>
          <a:p>
            <a:pPr>
              <a:buBlip>
                <a:blip r:embed="rId2"/>
              </a:buBlip>
            </a:pPr>
            <a:r>
              <a:rPr lang="en-US" sz="2400" dirty="0">
                <a:latin typeface="Poor Richard" pitchFamily="18" charset="0"/>
              </a:rPr>
              <a:t> </a:t>
            </a:r>
            <a:r>
              <a:rPr lang="en-US" sz="2400" dirty="0" smtClean="0">
                <a:latin typeface="Poor Richard" pitchFamily="18" charset="0"/>
              </a:rPr>
              <a:t>Mississippi</a:t>
            </a:r>
          </a:p>
          <a:p>
            <a:pPr>
              <a:buBlip>
                <a:blip r:embed="rId2"/>
              </a:buBlip>
            </a:pPr>
            <a:r>
              <a:rPr lang="en-US" sz="2400" dirty="0" smtClean="0">
                <a:latin typeface="Poor Richard" pitchFamily="18" charset="0"/>
              </a:rPr>
              <a:t> Tennessee</a:t>
            </a:r>
          </a:p>
          <a:p>
            <a:pPr>
              <a:buBlip>
                <a:blip r:embed="rId2"/>
              </a:buBlip>
            </a:pPr>
            <a:r>
              <a:rPr lang="en-US" sz="2400" dirty="0" smtClean="0">
                <a:latin typeface="Poor Richard" pitchFamily="18" charset="0"/>
              </a:rPr>
              <a:t> Alabama</a:t>
            </a:r>
          </a:p>
          <a:p>
            <a:pPr>
              <a:buBlip>
                <a:blip r:embed="rId2"/>
              </a:buBlip>
            </a:pPr>
            <a:r>
              <a:rPr lang="en-US" sz="2400" dirty="0">
                <a:latin typeface="Poor Richard" pitchFamily="18" charset="0"/>
              </a:rPr>
              <a:t> </a:t>
            </a:r>
            <a:r>
              <a:rPr lang="en-US" sz="2400" dirty="0" smtClean="0">
                <a:latin typeface="Poor Richard" pitchFamily="18" charset="0"/>
              </a:rPr>
              <a:t>Georgia</a:t>
            </a:r>
          </a:p>
          <a:p>
            <a:pPr>
              <a:buBlip>
                <a:blip r:embed="rId2"/>
              </a:buBlip>
            </a:pPr>
            <a:r>
              <a:rPr lang="en-US" sz="2400" dirty="0">
                <a:latin typeface="Poor Richard" pitchFamily="18" charset="0"/>
              </a:rPr>
              <a:t> </a:t>
            </a:r>
            <a:r>
              <a:rPr lang="en-US" sz="2400" dirty="0" smtClean="0">
                <a:latin typeface="Poor Richard" pitchFamily="18" charset="0"/>
              </a:rPr>
              <a:t>Florida </a:t>
            </a:r>
          </a:p>
          <a:p>
            <a:pPr>
              <a:buBlip>
                <a:blip r:embed="rId2"/>
              </a:buBlip>
            </a:pPr>
            <a:r>
              <a:rPr lang="en-US" sz="2400" dirty="0" smtClean="0">
                <a:latin typeface="Poor Richard" pitchFamily="18" charset="0"/>
              </a:rPr>
              <a:t> South Carolina</a:t>
            </a:r>
          </a:p>
          <a:p>
            <a:pPr>
              <a:buBlip>
                <a:blip r:embed="rId2"/>
              </a:buBlip>
            </a:pPr>
            <a:r>
              <a:rPr lang="en-US" sz="2400" dirty="0" smtClean="0">
                <a:latin typeface="Poor Richard" pitchFamily="18" charset="0"/>
              </a:rPr>
              <a:t> North Carolina</a:t>
            </a:r>
          </a:p>
          <a:p>
            <a:pPr>
              <a:buBlip>
                <a:blip r:embed="rId2"/>
              </a:buBlip>
            </a:pPr>
            <a:r>
              <a:rPr lang="en-US" sz="2400" dirty="0" smtClean="0">
                <a:latin typeface="Poor Richard" pitchFamily="18" charset="0"/>
              </a:rPr>
              <a:t>Virginia </a:t>
            </a:r>
            <a:endParaRPr lang="en-US" sz="2000" dirty="0" smtClean="0">
              <a:latin typeface="Poor Richard" pitchFamily="18" charset="0"/>
            </a:endParaRPr>
          </a:p>
          <a:p>
            <a:pPr>
              <a:buBlip>
                <a:blip r:embed="rId2"/>
              </a:buBlip>
            </a:pPr>
            <a:endParaRPr lang="en-US" sz="2000" dirty="0" smtClean="0">
              <a:latin typeface="Poor Richard" pitchFamily="18" charset="0"/>
            </a:endParaRPr>
          </a:p>
        </p:txBody>
      </p:sp>
      <p:sp>
        <p:nvSpPr>
          <p:cNvPr id="10" name="TextBox 9"/>
          <p:cNvSpPr txBox="1"/>
          <p:nvPr/>
        </p:nvSpPr>
        <p:spPr>
          <a:xfrm>
            <a:off x="4953000" y="1676400"/>
            <a:ext cx="3048000" cy="4154984"/>
          </a:xfrm>
          <a:prstGeom prst="rect">
            <a:avLst/>
          </a:prstGeom>
          <a:noFill/>
        </p:spPr>
        <p:txBody>
          <a:bodyPr wrap="square" rtlCol="0">
            <a:spAutoFit/>
          </a:bodyPr>
          <a:lstStyle/>
          <a:p>
            <a:r>
              <a:rPr lang="en-US" sz="2800" u="sng" dirty="0" smtClean="0">
                <a:latin typeface="Poor Richard" pitchFamily="18" charset="0"/>
              </a:rPr>
              <a:t>Union States :</a:t>
            </a:r>
          </a:p>
          <a:p>
            <a:pPr>
              <a:buBlip>
                <a:blip r:embed="rId2"/>
              </a:buBlip>
            </a:pPr>
            <a:r>
              <a:rPr lang="en-US" sz="2400" dirty="0">
                <a:latin typeface="Poor Richard" pitchFamily="18" charset="0"/>
              </a:rPr>
              <a:t> </a:t>
            </a:r>
            <a:r>
              <a:rPr lang="en-US" sz="2400" dirty="0" smtClean="0">
                <a:latin typeface="Poor Richard" pitchFamily="18" charset="0"/>
              </a:rPr>
              <a:t>Kansas </a:t>
            </a:r>
          </a:p>
          <a:p>
            <a:pPr>
              <a:buBlip>
                <a:blip r:embed="rId2"/>
              </a:buBlip>
            </a:pPr>
            <a:r>
              <a:rPr lang="en-US" sz="2400" dirty="0" smtClean="0">
                <a:latin typeface="Poor Richard" pitchFamily="18" charset="0"/>
              </a:rPr>
              <a:t> Iowa </a:t>
            </a:r>
            <a:endParaRPr lang="en-US" sz="2400" dirty="0" smtClean="0">
              <a:latin typeface="Poor Richard" pitchFamily="18" charset="0"/>
            </a:endParaRPr>
          </a:p>
          <a:p>
            <a:pPr>
              <a:buBlip>
                <a:blip r:embed="rId2"/>
              </a:buBlip>
            </a:pPr>
            <a:r>
              <a:rPr lang="en-US" sz="2400" dirty="0">
                <a:latin typeface="Poor Richard" pitchFamily="18" charset="0"/>
              </a:rPr>
              <a:t> </a:t>
            </a:r>
            <a:r>
              <a:rPr lang="en-US" sz="2400" dirty="0" smtClean="0">
                <a:latin typeface="Poor Richard" pitchFamily="18" charset="0"/>
              </a:rPr>
              <a:t>Minnesota </a:t>
            </a:r>
          </a:p>
          <a:p>
            <a:pPr>
              <a:buBlip>
                <a:blip r:embed="rId2"/>
              </a:buBlip>
            </a:pPr>
            <a:r>
              <a:rPr lang="en-US" sz="2400" dirty="0">
                <a:latin typeface="Poor Richard" pitchFamily="18" charset="0"/>
              </a:rPr>
              <a:t> </a:t>
            </a:r>
            <a:r>
              <a:rPr lang="en-US" sz="2400" dirty="0" smtClean="0">
                <a:latin typeface="Poor Richard" pitchFamily="18" charset="0"/>
              </a:rPr>
              <a:t>Wisconsin</a:t>
            </a:r>
          </a:p>
          <a:p>
            <a:pPr>
              <a:buBlip>
                <a:blip r:embed="rId2"/>
              </a:buBlip>
            </a:pPr>
            <a:r>
              <a:rPr lang="en-US" sz="2400" dirty="0">
                <a:latin typeface="Poor Richard" pitchFamily="18" charset="0"/>
              </a:rPr>
              <a:t> </a:t>
            </a:r>
            <a:r>
              <a:rPr lang="en-US" sz="2400" dirty="0" smtClean="0">
                <a:latin typeface="Poor Richard" pitchFamily="18" charset="0"/>
              </a:rPr>
              <a:t>Illinois</a:t>
            </a:r>
          </a:p>
          <a:p>
            <a:pPr>
              <a:buBlip>
                <a:blip r:embed="rId2"/>
              </a:buBlip>
            </a:pPr>
            <a:r>
              <a:rPr lang="en-US" sz="2400" dirty="0">
                <a:latin typeface="Poor Richard" pitchFamily="18" charset="0"/>
              </a:rPr>
              <a:t> </a:t>
            </a:r>
            <a:r>
              <a:rPr lang="en-US" sz="2400" dirty="0" smtClean="0">
                <a:latin typeface="Poor Richard" pitchFamily="18" charset="0"/>
              </a:rPr>
              <a:t>Indiana</a:t>
            </a:r>
            <a:endParaRPr lang="en-US" sz="2400" dirty="0" smtClean="0">
              <a:latin typeface="Poor Richard" pitchFamily="18" charset="0"/>
            </a:endParaRPr>
          </a:p>
          <a:p>
            <a:pPr>
              <a:buBlip>
                <a:blip r:embed="rId2"/>
              </a:buBlip>
            </a:pPr>
            <a:r>
              <a:rPr lang="en-US" sz="2400" dirty="0">
                <a:latin typeface="Poor Richard" pitchFamily="18" charset="0"/>
              </a:rPr>
              <a:t> </a:t>
            </a:r>
            <a:r>
              <a:rPr lang="en-US" sz="2400" dirty="0" smtClean="0">
                <a:latin typeface="Poor Richard" pitchFamily="18" charset="0"/>
              </a:rPr>
              <a:t>Ohio </a:t>
            </a:r>
          </a:p>
          <a:p>
            <a:pPr>
              <a:buBlip>
                <a:blip r:embed="rId2"/>
              </a:buBlip>
            </a:pPr>
            <a:r>
              <a:rPr lang="en-US" sz="2400" dirty="0">
                <a:latin typeface="Poor Richard" pitchFamily="18" charset="0"/>
              </a:rPr>
              <a:t> </a:t>
            </a:r>
            <a:r>
              <a:rPr lang="en-US" sz="2400" dirty="0" smtClean="0">
                <a:latin typeface="Poor Richard" pitchFamily="18" charset="0"/>
              </a:rPr>
              <a:t>Michigan</a:t>
            </a:r>
          </a:p>
          <a:p>
            <a:pPr>
              <a:buBlip>
                <a:blip r:embed="rId2"/>
              </a:buBlip>
            </a:pPr>
            <a:r>
              <a:rPr lang="en-US" sz="2400" dirty="0" smtClean="0">
                <a:latin typeface="Poor Richard" pitchFamily="18" charset="0"/>
              </a:rPr>
              <a:t> New Jersey</a:t>
            </a:r>
            <a:endParaRPr lang="en-US" sz="2000" dirty="0" smtClean="0">
              <a:latin typeface="Poor Richard" pitchFamily="18" charset="0"/>
            </a:endParaRPr>
          </a:p>
          <a:p>
            <a:endParaRPr lang="en-US" sz="2000" dirty="0" smtClean="0">
              <a:latin typeface="Poor Richard" pitchFamily="18" charset="0"/>
            </a:endParaRPr>
          </a:p>
        </p:txBody>
      </p:sp>
      <p:sp>
        <p:nvSpPr>
          <p:cNvPr id="6" name="TextBox 5"/>
          <p:cNvSpPr txBox="1"/>
          <p:nvPr/>
        </p:nvSpPr>
        <p:spPr>
          <a:xfrm>
            <a:off x="6705600" y="2133600"/>
            <a:ext cx="2438400" cy="4062651"/>
          </a:xfrm>
          <a:prstGeom prst="rect">
            <a:avLst/>
          </a:prstGeom>
          <a:noFill/>
        </p:spPr>
        <p:txBody>
          <a:bodyPr wrap="square" rtlCol="0">
            <a:spAutoFit/>
          </a:bodyPr>
          <a:lstStyle/>
          <a:p>
            <a:pPr>
              <a:buBlip>
                <a:blip r:embed="rId2"/>
              </a:buBlip>
            </a:pPr>
            <a:r>
              <a:rPr lang="en-US" sz="2400" dirty="0" smtClean="0">
                <a:latin typeface="Poor Richard" pitchFamily="18" charset="0"/>
              </a:rPr>
              <a:t> </a:t>
            </a:r>
            <a:r>
              <a:rPr lang="en-US" sz="2400" dirty="0" smtClean="0">
                <a:latin typeface="Poor Richard" pitchFamily="18" charset="0"/>
              </a:rPr>
              <a:t>Connecticut </a:t>
            </a:r>
            <a:endParaRPr lang="en-US" sz="2400" dirty="0" smtClean="0">
              <a:latin typeface="Poor Richard" pitchFamily="18" charset="0"/>
            </a:endParaRPr>
          </a:p>
          <a:p>
            <a:pPr>
              <a:buBlip>
                <a:blip r:embed="rId2"/>
              </a:buBlip>
            </a:pPr>
            <a:r>
              <a:rPr lang="en-US" sz="2400" dirty="0" smtClean="0">
                <a:latin typeface="Poor Richard" pitchFamily="18" charset="0"/>
              </a:rPr>
              <a:t>Rhode Island</a:t>
            </a:r>
          </a:p>
          <a:p>
            <a:pPr>
              <a:buBlip>
                <a:blip r:embed="rId2"/>
              </a:buBlip>
            </a:pPr>
            <a:r>
              <a:rPr lang="en-US" sz="2400" dirty="0" smtClean="0">
                <a:latin typeface="Poor Richard" pitchFamily="18" charset="0"/>
              </a:rPr>
              <a:t>Massachusetts</a:t>
            </a:r>
            <a:endParaRPr lang="en-US" sz="2400" dirty="0" smtClean="0">
              <a:latin typeface="Poor Richard" pitchFamily="18" charset="0"/>
            </a:endParaRPr>
          </a:p>
          <a:p>
            <a:pPr>
              <a:buBlip>
                <a:blip r:embed="rId2"/>
              </a:buBlip>
            </a:pPr>
            <a:r>
              <a:rPr lang="en-US" sz="2400" dirty="0" smtClean="0">
                <a:latin typeface="Poor Richard" pitchFamily="18" charset="0"/>
              </a:rPr>
              <a:t> Pennsylvania </a:t>
            </a:r>
            <a:endParaRPr lang="en-US" sz="2400" dirty="0" smtClean="0">
              <a:latin typeface="Poor Richard" pitchFamily="18" charset="0"/>
            </a:endParaRPr>
          </a:p>
          <a:p>
            <a:pPr>
              <a:buBlip>
                <a:blip r:embed="rId2"/>
              </a:buBlip>
            </a:pPr>
            <a:r>
              <a:rPr lang="en-US" sz="2400" dirty="0" smtClean="0">
                <a:latin typeface="Poor Richard" pitchFamily="18" charset="0"/>
              </a:rPr>
              <a:t> New York</a:t>
            </a:r>
          </a:p>
          <a:p>
            <a:pPr>
              <a:buBlip>
                <a:blip r:embed="rId2"/>
              </a:buBlip>
            </a:pPr>
            <a:r>
              <a:rPr lang="en-US" sz="2400" dirty="0" smtClean="0">
                <a:latin typeface="Poor Richard" pitchFamily="18" charset="0"/>
              </a:rPr>
              <a:t>  New Hampshire</a:t>
            </a:r>
          </a:p>
          <a:p>
            <a:pPr>
              <a:buBlip>
                <a:blip r:embed="rId2"/>
              </a:buBlip>
            </a:pPr>
            <a:r>
              <a:rPr lang="en-US" sz="2400" dirty="0" smtClean="0">
                <a:latin typeface="Poor Richard" pitchFamily="18" charset="0"/>
              </a:rPr>
              <a:t> Vermont </a:t>
            </a:r>
          </a:p>
          <a:p>
            <a:pPr>
              <a:buBlip>
                <a:blip r:embed="rId2"/>
              </a:buBlip>
            </a:pPr>
            <a:r>
              <a:rPr lang="en-US" sz="2400" dirty="0" smtClean="0">
                <a:latin typeface="Poor Richard" pitchFamily="18" charset="0"/>
              </a:rPr>
              <a:t>  Maine </a:t>
            </a:r>
          </a:p>
          <a:p>
            <a:pPr>
              <a:buBlip>
                <a:blip r:embed="rId2"/>
              </a:buBlip>
            </a:pPr>
            <a:r>
              <a:rPr lang="en-US" sz="2400" dirty="0" smtClean="0">
                <a:latin typeface="Poor Richard" pitchFamily="18" charset="0"/>
              </a:rPr>
              <a:t>  Oregon</a:t>
            </a:r>
          </a:p>
          <a:p>
            <a:pPr>
              <a:buBlip>
                <a:blip r:embed="rId2"/>
              </a:buBlip>
            </a:pPr>
            <a:r>
              <a:rPr lang="en-US" sz="2400" dirty="0" smtClean="0">
                <a:latin typeface="Poor Richard" pitchFamily="18" charset="0"/>
              </a:rPr>
              <a:t>  California </a:t>
            </a:r>
          </a:p>
          <a:p>
            <a:pPr>
              <a:buBlip>
                <a:blip r:embed="rId2"/>
              </a:buBlip>
            </a:pPr>
            <a:endParaRPr lang="en-US" dirty="0"/>
          </a:p>
        </p:txBody>
      </p:sp>
      <p:sp>
        <p:nvSpPr>
          <p:cNvPr id="9" name="TextBox 8"/>
          <p:cNvSpPr txBox="1"/>
          <p:nvPr/>
        </p:nvSpPr>
        <p:spPr>
          <a:xfrm>
            <a:off x="2667000" y="2743200"/>
            <a:ext cx="2209800" cy="2308324"/>
          </a:xfrm>
          <a:prstGeom prst="rect">
            <a:avLst/>
          </a:prstGeom>
          <a:noFill/>
        </p:spPr>
        <p:txBody>
          <a:bodyPr wrap="square" rtlCol="0">
            <a:spAutoFit/>
          </a:bodyPr>
          <a:lstStyle/>
          <a:p>
            <a:r>
              <a:rPr lang="en-US" sz="2400" u="sng" dirty="0" smtClean="0">
                <a:latin typeface="Poor Richard" pitchFamily="18" charset="0"/>
              </a:rPr>
              <a:t>Border States : </a:t>
            </a:r>
          </a:p>
          <a:p>
            <a:pPr>
              <a:buBlip>
                <a:blip r:embed="rId2"/>
              </a:buBlip>
            </a:pPr>
            <a:r>
              <a:rPr lang="en-US" sz="2400" dirty="0" smtClean="0">
                <a:latin typeface="Poor Richard" pitchFamily="18" charset="0"/>
              </a:rPr>
              <a:t>Missouri</a:t>
            </a:r>
          </a:p>
          <a:p>
            <a:pPr>
              <a:buBlip>
                <a:blip r:embed="rId2"/>
              </a:buBlip>
            </a:pPr>
            <a:r>
              <a:rPr lang="en-US" sz="2400" dirty="0" smtClean="0">
                <a:latin typeface="Poor Richard" pitchFamily="18" charset="0"/>
              </a:rPr>
              <a:t>Kentucky</a:t>
            </a:r>
          </a:p>
          <a:p>
            <a:pPr>
              <a:buBlip>
                <a:blip r:embed="rId2"/>
              </a:buBlip>
            </a:pPr>
            <a:r>
              <a:rPr lang="en-US" sz="2400" dirty="0" smtClean="0">
                <a:latin typeface="Poor Richard" pitchFamily="18" charset="0"/>
              </a:rPr>
              <a:t>Maryland</a:t>
            </a:r>
          </a:p>
          <a:p>
            <a:pPr>
              <a:buBlip>
                <a:blip r:embed="rId2"/>
              </a:buBlip>
            </a:pPr>
            <a:r>
              <a:rPr lang="en-US" sz="2400" dirty="0" smtClean="0">
                <a:latin typeface="Poor Richard" pitchFamily="18" charset="0"/>
              </a:rPr>
              <a:t>Delaware</a:t>
            </a:r>
          </a:p>
          <a:p>
            <a:pPr>
              <a:buBlip>
                <a:blip r:embed="rId2"/>
              </a:buBlip>
            </a:pPr>
            <a:r>
              <a:rPr lang="en-US" sz="2400" dirty="0" smtClean="0">
                <a:latin typeface="Poor Richard" pitchFamily="18" charset="0"/>
              </a:rPr>
              <a:t> </a:t>
            </a:r>
            <a:r>
              <a:rPr lang="en-US" sz="2400" dirty="0" smtClean="0">
                <a:latin typeface="Poor Richard" pitchFamily="18" charset="0"/>
              </a:rPr>
              <a:t>West Virginia </a:t>
            </a:r>
            <a:endParaRPr lang="en-US" sz="2400" dirty="0" smtClean="0">
              <a:latin typeface="Poor Richard" pitchFamily="18" charset="0"/>
            </a:endParaRPr>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304800"/>
            <a:ext cx="7086600" cy="1754326"/>
          </a:xfrm>
          <a:prstGeom prst="rect">
            <a:avLst/>
          </a:prstGeom>
          <a:noFill/>
        </p:spPr>
        <p:txBody>
          <a:bodyPr wrap="squar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rPr>
              <a:t>What alliances were formed during the Civil War?</a:t>
            </a:r>
            <a:endParaRPr lang="en-US" sz="5400" b="1" cap="none" spc="50" dirty="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endParaRPr>
          </a:p>
        </p:txBody>
      </p:sp>
      <p:sp>
        <p:nvSpPr>
          <p:cNvPr id="5" name="TextBox 4"/>
          <p:cNvSpPr txBox="1"/>
          <p:nvPr/>
        </p:nvSpPr>
        <p:spPr>
          <a:xfrm>
            <a:off x="1981200" y="2743200"/>
            <a:ext cx="5410200" cy="1200329"/>
          </a:xfrm>
          <a:prstGeom prst="rect">
            <a:avLst/>
          </a:prstGeom>
          <a:noFill/>
        </p:spPr>
        <p:txBody>
          <a:bodyPr wrap="square" rtlCol="0">
            <a:spAutoFit/>
          </a:bodyPr>
          <a:lstStyle/>
          <a:p>
            <a:pPr algn="ctr">
              <a:buBlip>
                <a:blip r:embed="rId2"/>
              </a:buBlip>
            </a:pPr>
            <a:r>
              <a:rPr lang="en-US" dirty="0" smtClean="0"/>
              <a:t>  </a:t>
            </a:r>
            <a:r>
              <a:rPr lang="en-US" sz="3600" dirty="0" smtClean="0">
                <a:latin typeface="Poor Richard" pitchFamily="18" charset="0"/>
              </a:rPr>
              <a:t>France &amp; Great Britain  sided with confederacy. </a:t>
            </a:r>
            <a:endParaRPr lang="en-US" dirty="0">
              <a:latin typeface="Poor Richard" pitchFamily="18" charset="0"/>
            </a:endParaRPr>
          </a:p>
        </p:txBody>
      </p:sp>
      <p:pic>
        <p:nvPicPr>
          <p:cNvPr id="12290" name="Picture 2" descr="http://www.guitarstringdepot.com/my_files/images/French_flag.jpg"/>
          <p:cNvPicPr>
            <a:picLocks noChangeAspect="1" noChangeArrowheads="1"/>
          </p:cNvPicPr>
          <p:nvPr/>
        </p:nvPicPr>
        <p:blipFill>
          <a:blip r:embed="rId3"/>
          <a:srcRect/>
          <a:stretch>
            <a:fillRect/>
          </a:stretch>
        </p:blipFill>
        <p:spPr bwMode="auto">
          <a:xfrm>
            <a:off x="1066800" y="4114800"/>
            <a:ext cx="3213100" cy="1996986"/>
          </a:xfrm>
          <a:prstGeom prst="rect">
            <a:avLst/>
          </a:prstGeom>
          <a:noFill/>
        </p:spPr>
      </p:pic>
      <p:pic>
        <p:nvPicPr>
          <p:cNvPr id="12292" name="Picture 4" descr="http://www.british-flag.org/british-flag-640.jpg"/>
          <p:cNvPicPr>
            <a:picLocks noChangeAspect="1" noChangeArrowheads="1"/>
          </p:cNvPicPr>
          <p:nvPr/>
        </p:nvPicPr>
        <p:blipFill>
          <a:blip r:embed="rId4"/>
          <a:srcRect/>
          <a:stretch>
            <a:fillRect/>
          </a:stretch>
        </p:blipFill>
        <p:spPr bwMode="auto">
          <a:xfrm>
            <a:off x="5181600" y="4114800"/>
            <a:ext cx="3200400" cy="1992392"/>
          </a:xfrm>
          <a:prstGeom prst="rect">
            <a:avLst/>
          </a:prstGeom>
          <a:noFill/>
        </p:spPr>
      </p:pic>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228600"/>
            <a:ext cx="6106611" cy="1754326"/>
          </a:xfrm>
          <a:prstGeom prst="rect">
            <a:avLst/>
          </a:prstGeom>
          <a:noFill/>
        </p:spPr>
        <p:txBody>
          <a:bodyPr wrap="squar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rPr>
              <a:t>Who were the leaders for the Union side?</a:t>
            </a:r>
            <a:endParaRPr lang="en-US" sz="5400" b="1" cap="none" spc="50" dirty="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endParaRPr>
          </a:p>
        </p:txBody>
      </p:sp>
      <p:sp>
        <p:nvSpPr>
          <p:cNvPr id="4" name="TextBox 3"/>
          <p:cNvSpPr txBox="1"/>
          <p:nvPr/>
        </p:nvSpPr>
        <p:spPr>
          <a:xfrm>
            <a:off x="2819400" y="2209800"/>
            <a:ext cx="4267200" cy="3539430"/>
          </a:xfrm>
          <a:prstGeom prst="rect">
            <a:avLst/>
          </a:prstGeom>
          <a:noFill/>
        </p:spPr>
        <p:txBody>
          <a:bodyPr wrap="square" rtlCol="0">
            <a:spAutoFit/>
          </a:bodyPr>
          <a:lstStyle/>
          <a:p>
            <a:pPr>
              <a:lnSpc>
                <a:spcPct val="200000"/>
              </a:lnSpc>
              <a:buBlip>
                <a:blip r:embed="rId2"/>
              </a:buBlip>
            </a:pPr>
            <a:r>
              <a:rPr lang="en-US" sz="2800" dirty="0" smtClean="0">
                <a:latin typeface="Poor Richard" pitchFamily="18" charset="0"/>
              </a:rPr>
              <a:t>Abraham Lincoln</a:t>
            </a:r>
          </a:p>
          <a:p>
            <a:pPr>
              <a:lnSpc>
                <a:spcPct val="200000"/>
              </a:lnSpc>
              <a:buBlip>
                <a:blip r:embed="rId2"/>
              </a:buBlip>
            </a:pPr>
            <a:r>
              <a:rPr lang="en-US" sz="2800" dirty="0" smtClean="0">
                <a:latin typeface="Poor Richard" pitchFamily="18" charset="0"/>
              </a:rPr>
              <a:t> Ulysses S. Grant</a:t>
            </a:r>
          </a:p>
          <a:p>
            <a:pPr>
              <a:lnSpc>
                <a:spcPct val="200000"/>
              </a:lnSpc>
              <a:buBlip>
                <a:blip r:embed="rId2"/>
              </a:buBlip>
            </a:pPr>
            <a:r>
              <a:rPr lang="en-US" sz="2800" dirty="0" smtClean="0">
                <a:latin typeface="Poor Richard" pitchFamily="18" charset="0"/>
              </a:rPr>
              <a:t> William T. Sherman</a:t>
            </a:r>
          </a:p>
          <a:p>
            <a:pPr>
              <a:lnSpc>
                <a:spcPct val="200000"/>
              </a:lnSpc>
              <a:buBlip>
                <a:blip r:embed="rId2"/>
              </a:buBlip>
            </a:pPr>
            <a:r>
              <a:rPr lang="en-US" sz="2800" dirty="0" smtClean="0">
                <a:latin typeface="Poor Richard" pitchFamily="18" charset="0"/>
              </a:rPr>
              <a:t> John Brown </a:t>
            </a:r>
            <a:endParaRPr lang="en-US" sz="2800" dirty="0">
              <a:latin typeface="Poor Richard" pitchFamily="18" charset="0"/>
            </a:endParaRPr>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1752600"/>
            <a:ext cx="5562600" cy="4524315"/>
          </a:xfrm>
          <a:prstGeom prst="rect">
            <a:avLst/>
          </a:prstGeom>
          <a:noFill/>
        </p:spPr>
        <p:txBody>
          <a:bodyPr wrap="square" rtlCol="0">
            <a:spAutoFit/>
          </a:bodyPr>
          <a:lstStyle/>
          <a:p>
            <a:pPr>
              <a:buBlip>
                <a:blip r:embed="rId2"/>
              </a:buBlip>
            </a:pPr>
            <a:r>
              <a:rPr lang="en-US" sz="2400" dirty="0" smtClean="0">
                <a:latin typeface="Poor Richard" pitchFamily="18" charset="0"/>
              </a:rPr>
              <a:t>Born on April 27, 1822  in Point Pleasant, Ohio.</a:t>
            </a:r>
          </a:p>
          <a:p>
            <a:pPr>
              <a:buBlip>
                <a:blip r:embed="rId2"/>
              </a:buBlip>
            </a:pPr>
            <a:r>
              <a:rPr lang="en-US" sz="2400" u="sng" dirty="0" smtClean="0">
                <a:latin typeface="Poor Richard" pitchFamily="18" charset="0"/>
              </a:rPr>
              <a:t> </a:t>
            </a:r>
            <a:r>
              <a:rPr lang="en-US" sz="2400" dirty="0" smtClean="0">
                <a:latin typeface="Poor Richard" pitchFamily="18" charset="0"/>
              </a:rPr>
              <a:t>When  he was 3 years old he rode a pony and  later in the years showed an intense love for horses.</a:t>
            </a:r>
          </a:p>
          <a:p>
            <a:pPr>
              <a:buBlip>
                <a:blip r:embed="rId2"/>
              </a:buBlip>
            </a:pPr>
            <a:r>
              <a:rPr lang="en-US" sz="2400" u="sng" dirty="0" smtClean="0">
                <a:latin typeface="Poor Richard" pitchFamily="18" charset="0"/>
              </a:rPr>
              <a:t> </a:t>
            </a:r>
            <a:r>
              <a:rPr lang="en-US" sz="2400" dirty="0" smtClean="0">
                <a:latin typeface="Poor Richard" pitchFamily="18" charset="0"/>
              </a:rPr>
              <a:t>Was the oldest child and had 2 other brothers and 3 sisters.</a:t>
            </a:r>
          </a:p>
          <a:p>
            <a:pPr>
              <a:buBlip>
                <a:blip r:embed="rId2"/>
              </a:buBlip>
            </a:pPr>
            <a:r>
              <a:rPr lang="en-US" sz="2400" dirty="0" smtClean="0">
                <a:latin typeface="Poor Richard" pitchFamily="18" charset="0"/>
              </a:rPr>
              <a:t>  His father Jesse insisted him to go to west point in New York State so he did.</a:t>
            </a:r>
          </a:p>
          <a:p>
            <a:pPr>
              <a:buBlip>
                <a:blip r:embed="rId2"/>
              </a:buBlip>
            </a:pPr>
            <a:r>
              <a:rPr lang="en-US" sz="2400" u="sng" dirty="0" smtClean="0">
                <a:latin typeface="Poor Richard" pitchFamily="18" charset="0"/>
              </a:rPr>
              <a:t> </a:t>
            </a:r>
            <a:r>
              <a:rPr lang="en-US" sz="2400" dirty="0" smtClean="0">
                <a:latin typeface="Poor Richard" pitchFamily="18" charset="0"/>
              </a:rPr>
              <a:t>Fell in love with a woman named Julia Dert. He proposed to her in a carriage ride and they later got married. </a:t>
            </a:r>
            <a:endParaRPr lang="en-US" sz="2800" u="sng" dirty="0" smtClean="0">
              <a:latin typeface="Poor Richard" pitchFamily="18" charset="0"/>
            </a:endParaRPr>
          </a:p>
        </p:txBody>
      </p:sp>
      <p:sp>
        <p:nvSpPr>
          <p:cNvPr id="4" name="Rectangle 3"/>
          <p:cNvSpPr/>
          <p:nvPr/>
        </p:nvSpPr>
        <p:spPr>
          <a:xfrm>
            <a:off x="1828800" y="609600"/>
            <a:ext cx="5181600" cy="1754326"/>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5400" b="1" u="sng" dirty="0" smtClean="0">
                <a:ln w="50800"/>
                <a:solidFill>
                  <a:srgbClr val="0070C0"/>
                </a:solidFill>
                <a:effectLst>
                  <a:reflection blurRad="6350" stA="60000" endA="900" endPos="60000" dist="29997" dir="5400000" sy="-100000" algn="bl" rotWithShape="0"/>
                </a:effectLst>
                <a:latin typeface="Vivaldi" pitchFamily="66" charset="0"/>
              </a:rPr>
              <a:t>Ulysses S. Grant</a:t>
            </a:r>
          </a:p>
          <a:p>
            <a:pPr algn="ctr"/>
            <a:endParaRPr lang="en-US" sz="5400" b="1" dirty="0">
              <a:ln w="50800"/>
              <a:solidFill>
                <a:schemeClr val="bg1">
                  <a:shade val="50000"/>
                </a:schemeClr>
              </a:solidFill>
            </a:endParaRPr>
          </a:p>
        </p:txBody>
      </p:sp>
      <p:pic>
        <p:nvPicPr>
          <p:cNvPr id="10242" name="Picture 2" descr="http://akorra.com/blog/wp-content/uploads/2009/05/ulysses-s-grant.jpg"/>
          <p:cNvPicPr>
            <a:picLocks noChangeAspect="1" noChangeArrowheads="1"/>
          </p:cNvPicPr>
          <p:nvPr/>
        </p:nvPicPr>
        <p:blipFill>
          <a:blip r:embed="rId3"/>
          <a:srcRect/>
          <a:stretch>
            <a:fillRect/>
          </a:stretch>
        </p:blipFill>
        <p:spPr bwMode="auto">
          <a:xfrm>
            <a:off x="5867400" y="2057400"/>
            <a:ext cx="2931943" cy="3657599"/>
          </a:xfrm>
          <a:prstGeom prst="rect">
            <a:avLst/>
          </a:prstGeom>
          <a:noFill/>
        </p:spPr>
      </p:pic>
    </p:spTree>
  </p:cSld>
  <p:clrMapOvr>
    <a:masterClrMapping/>
  </p:clrMapOvr>
  <p:transition>
    <p:wipe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152400"/>
            <a:ext cx="5954211" cy="1754326"/>
          </a:xfrm>
          <a:prstGeom prst="rect">
            <a:avLst/>
          </a:prstGeom>
          <a:noFill/>
        </p:spPr>
        <p:txBody>
          <a:bodyPr wrap="square" lIns="91440" tIns="45720" rIns="91440" bIns="45720">
            <a:spAutoFit/>
          </a:bodyPr>
          <a:lstStyle/>
          <a:p>
            <a:pPr algn="ctr"/>
            <a:r>
              <a:rPr lang="en-US" sz="5400" b="1" cap="none" spc="50" dirty="0" smtClean="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rPr>
              <a:t>Who were the leaders for the Confederate side?</a:t>
            </a:r>
            <a:endParaRPr lang="en-US" sz="5400" b="1" cap="none" spc="50" dirty="0">
              <a:ln w="12700" cmpd="sng">
                <a:solidFill>
                  <a:schemeClr val="accent6">
                    <a:satMod val="120000"/>
                    <a:shade val="80000"/>
                  </a:schemeClr>
                </a:solidFill>
                <a:prstDash val="solid"/>
              </a:ln>
              <a:solidFill>
                <a:schemeClr val="accent6">
                  <a:tint val="1000"/>
                </a:schemeClr>
              </a:solidFill>
              <a:effectLst>
                <a:glow rad="139700">
                  <a:schemeClr val="accent6">
                    <a:satMod val="175000"/>
                    <a:alpha val="40000"/>
                  </a:schemeClr>
                </a:glow>
                <a:reflection blurRad="6350" stA="60000" endA="900" endPos="60000" dist="29997" dir="5400000" sy="-100000" algn="bl" rotWithShape="0"/>
              </a:effectLst>
              <a:latin typeface="Vivaldi" pitchFamily="66" charset="0"/>
            </a:endParaRPr>
          </a:p>
        </p:txBody>
      </p:sp>
      <p:sp>
        <p:nvSpPr>
          <p:cNvPr id="3" name="TextBox 2"/>
          <p:cNvSpPr txBox="1"/>
          <p:nvPr/>
        </p:nvSpPr>
        <p:spPr>
          <a:xfrm>
            <a:off x="2971800" y="2209800"/>
            <a:ext cx="3505200" cy="3539430"/>
          </a:xfrm>
          <a:prstGeom prst="rect">
            <a:avLst/>
          </a:prstGeom>
          <a:noFill/>
        </p:spPr>
        <p:txBody>
          <a:bodyPr wrap="square" rtlCol="0">
            <a:spAutoFit/>
          </a:bodyPr>
          <a:lstStyle/>
          <a:p>
            <a:pPr>
              <a:lnSpc>
                <a:spcPct val="200000"/>
              </a:lnSpc>
              <a:buBlip>
                <a:blip r:embed="rId2"/>
              </a:buBlip>
            </a:pPr>
            <a:r>
              <a:rPr lang="en-US" sz="2800" dirty="0" smtClean="0">
                <a:latin typeface="Poor Richard" pitchFamily="18" charset="0"/>
              </a:rPr>
              <a:t>Jefferson Davis </a:t>
            </a:r>
          </a:p>
          <a:p>
            <a:pPr>
              <a:lnSpc>
                <a:spcPct val="200000"/>
              </a:lnSpc>
              <a:buBlip>
                <a:blip r:embed="rId2"/>
              </a:buBlip>
            </a:pPr>
            <a:r>
              <a:rPr lang="en-US" sz="2800" dirty="0" smtClean="0">
                <a:latin typeface="Poor Richard" pitchFamily="18" charset="0"/>
              </a:rPr>
              <a:t> Robert  E. Lee</a:t>
            </a:r>
          </a:p>
          <a:p>
            <a:pPr>
              <a:lnSpc>
                <a:spcPct val="200000"/>
              </a:lnSpc>
              <a:buBlip>
                <a:blip r:embed="rId2"/>
              </a:buBlip>
            </a:pPr>
            <a:r>
              <a:rPr lang="en-US" sz="2800" dirty="0" smtClean="0">
                <a:latin typeface="Poor Richard" pitchFamily="18" charset="0"/>
              </a:rPr>
              <a:t> Stonewall Jackson</a:t>
            </a:r>
          </a:p>
          <a:p>
            <a:pPr>
              <a:lnSpc>
                <a:spcPct val="200000"/>
              </a:lnSpc>
              <a:buBlip>
                <a:blip r:embed="rId2"/>
              </a:buBlip>
            </a:pPr>
            <a:r>
              <a:rPr lang="en-US" sz="2800" dirty="0" smtClean="0">
                <a:latin typeface="Poor Richard" pitchFamily="18" charset="0"/>
              </a:rPr>
              <a:t> Braxton Bragg </a:t>
            </a:r>
            <a:endParaRPr lang="en-US" sz="2800" dirty="0">
              <a:latin typeface="Poor Richard" pitchFamily="18" charset="0"/>
            </a:endParaRPr>
          </a:p>
        </p:txBody>
      </p:sp>
      <p:sp>
        <p:nvSpPr>
          <p:cNvPr id="4" name="TextBox 3"/>
          <p:cNvSpPr txBox="1"/>
          <p:nvPr/>
        </p:nvSpPr>
        <p:spPr>
          <a:xfrm>
            <a:off x="4419600" y="2209800"/>
            <a:ext cx="4191000" cy="369332"/>
          </a:xfrm>
          <a:prstGeom prst="rect">
            <a:avLst/>
          </a:prstGeom>
          <a:noFill/>
        </p:spPr>
        <p:txBody>
          <a:bodyPr wrap="square" rtlCol="0">
            <a:spAutoFit/>
          </a:bodyPr>
          <a:lstStyle/>
          <a:p>
            <a:pPr algn="ctr"/>
            <a:r>
              <a:rPr lang="en-US" dirty="0" smtClean="0"/>
              <a:t> </a:t>
            </a:r>
            <a:endParaRPr lang="en-US" dirty="0">
              <a:latin typeface="Poor Richard" pitchFamily="18" charset="0"/>
            </a:endParaRPr>
          </a:p>
        </p:txBody>
      </p:sp>
    </p:spTree>
  </p:cSld>
  <p:clrMapOvr>
    <a:masterClrMapping/>
  </p:clrMapOvr>
  <p:transition>
    <p:spli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828800"/>
            <a:ext cx="4724400" cy="4524315"/>
          </a:xfrm>
          <a:prstGeom prst="rect">
            <a:avLst/>
          </a:prstGeom>
          <a:noFill/>
        </p:spPr>
        <p:txBody>
          <a:bodyPr wrap="square" rtlCol="0">
            <a:spAutoFit/>
          </a:bodyPr>
          <a:lstStyle/>
          <a:p>
            <a:pPr>
              <a:buBlip>
                <a:blip r:embed="rId2"/>
              </a:buBlip>
            </a:pPr>
            <a:r>
              <a:rPr lang="en-US" sz="2400" dirty="0" smtClean="0">
                <a:latin typeface="Poor Richard" pitchFamily="18" charset="0"/>
              </a:rPr>
              <a:t>Born June 3, 1808 in Christian County, Kentucky but now its known as Todd County.</a:t>
            </a:r>
          </a:p>
          <a:p>
            <a:pPr>
              <a:buBlip>
                <a:blip r:embed="rId2"/>
              </a:buBlip>
            </a:pPr>
            <a:r>
              <a:rPr lang="en-US" sz="2400" dirty="0" smtClean="0">
                <a:latin typeface="Poor Richard" pitchFamily="18" charset="0"/>
              </a:rPr>
              <a:t>  Father &amp; uncle were revolutionary soldier back in 1776.</a:t>
            </a:r>
          </a:p>
          <a:p>
            <a:pPr>
              <a:buBlip>
                <a:blip r:embed="rId2"/>
              </a:buBlip>
            </a:pPr>
            <a:r>
              <a:rPr lang="en-US" sz="2400" dirty="0" smtClean="0">
                <a:latin typeface="Poor Richard" pitchFamily="18" charset="0"/>
              </a:rPr>
              <a:t>  Was homeschooled in  his early childhood then sent to  Transylvania University in Kentucky  until he was 16 years old. </a:t>
            </a:r>
          </a:p>
          <a:p>
            <a:pPr>
              <a:buBlip>
                <a:blip r:embed="rId2"/>
              </a:buBlip>
            </a:pPr>
            <a:r>
              <a:rPr lang="en-US" sz="2400" dirty="0" smtClean="0">
                <a:latin typeface="Poor Richard" pitchFamily="18" charset="0"/>
              </a:rPr>
              <a:t>  Fell in love with Sallie Knox Taylor.</a:t>
            </a:r>
          </a:p>
          <a:p>
            <a:pPr>
              <a:buBlip>
                <a:blip r:embed="rId2"/>
              </a:buBlip>
            </a:pPr>
            <a:r>
              <a:rPr lang="en-US" sz="2400" dirty="0" smtClean="0">
                <a:latin typeface="Poor Richard" pitchFamily="18" charset="0"/>
              </a:rPr>
              <a:t>  Was the U.S senator of Mississippi from 1835  till 1845. </a:t>
            </a:r>
            <a:endParaRPr lang="en-US" sz="2400" dirty="0">
              <a:latin typeface="Poor Richard" pitchFamily="18" charset="0"/>
            </a:endParaRPr>
          </a:p>
        </p:txBody>
      </p:sp>
      <p:sp>
        <p:nvSpPr>
          <p:cNvPr id="3" name="Rectangle 2"/>
          <p:cNvSpPr/>
          <p:nvPr/>
        </p:nvSpPr>
        <p:spPr>
          <a:xfrm>
            <a:off x="2362200" y="609600"/>
            <a:ext cx="4025461" cy="923330"/>
          </a:xfrm>
          <a:prstGeom prst="rect">
            <a:avLst/>
          </a:prstGeom>
          <a:noFill/>
        </p:spPr>
        <p:txBody>
          <a:bodyPr wrap="none" lIns="91440" tIns="45720" rIns="91440" bIns="45720">
            <a:spAutoFit/>
          </a:bodyPr>
          <a:lstStyle/>
          <a:p>
            <a:pPr algn="ctr"/>
            <a:r>
              <a:rPr lang="en-US" sz="5400" b="1" u="sng" dirty="0" smtClean="0">
                <a:solidFill>
                  <a:srgbClr val="0070C0"/>
                </a:solidFill>
                <a:effectLst>
                  <a:reflection blurRad="6350" stA="60000" endA="900" endPos="60000" dist="29997" dir="5400000" sy="-100000" algn="bl" rotWithShape="0"/>
                </a:effectLst>
                <a:latin typeface="Vivaldi" pitchFamily="66" charset="0"/>
              </a:rPr>
              <a:t>Jefferson Davis</a:t>
            </a:r>
          </a:p>
        </p:txBody>
      </p:sp>
      <p:pic>
        <p:nvPicPr>
          <p:cNvPr id="8194" name="Picture 2" descr="http://www.knowledgehouse.info/images/Jefferson_Davis.png"/>
          <p:cNvPicPr>
            <a:picLocks noChangeAspect="1" noChangeArrowheads="1"/>
          </p:cNvPicPr>
          <p:nvPr/>
        </p:nvPicPr>
        <p:blipFill>
          <a:blip r:embed="rId3"/>
          <a:srcRect/>
          <a:stretch>
            <a:fillRect/>
          </a:stretch>
        </p:blipFill>
        <p:spPr bwMode="auto">
          <a:xfrm>
            <a:off x="5410200" y="1981200"/>
            <a:ext cx="3105150" cy="4000500"/>
          </a:xfrm>
          <a:prstGeom prst="rect">
            <a:avLst/>
          </a:prstGeom>
          <a:noFill/>
        </p:spPr>
      </p:pic>
    </p:spTree>
  </p:cSld>
  <p:clrMapOvr>
    <a:masterClrMapping/>
  </p:clrMapOvr>
  <p:transition>
    <p:wheel spokes="8"/>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371</TotalTime>
  <Words>843</Words>
  <Application>Microsoft Office PowerPoint</Application>
  <PresentationFormat>On-screen Show (4:3)</PresentationFormat>
  <Paragraphs>132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Paper</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NHCS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aline.cordova</dc:creator>
  <cp:lastModifiedBy>aline.cordova</cp:lastModifiedBy>
  <cp:revision>58</cp:revision>
  <dcterms:created xsi:type="dcterms:W3CDTF">2011-03-21T14:03:58Z</dcterms:created>
  <dcterms:modified xsi:type="dcterms:W3CDTF">2011-03-28T18:26:37Z</dcterms:modified>
</cp:coreProperties>
</file>